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60" r:id="rId4"/>
    <p:sldId id="261" r:id="rId5"/>
    <p:sldId id="259" r:id="rId6"/>
    <p:sldId id="262" r:id="rId7"/>
    <p:sldId id="263" r:id="rId8"/>
    <p:sldId id="265" r:id="rId9"/>
    <p:sldId id="266" r:id="rId10"/>
    <p:sldId id="264" r:id="rId11"/>
    <p:sldId id="267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1" r:id="rId26"/>
    <p:sldId id="283" r:id="rId27"/>
    <p:sldId id="285" r:id="rId28"/>
    <p:sldId id="284" r:id="rId29"/>
    <p:sldId id="286" r:id="rId30"/>
    <p:sldId id="287" r:id="rId31"/>
    <p:sldId id="288" r:id="rId32"/>
    <p:sldId id="290" r:id="rId33"/>
    <p:sldId id="289" r:id="rId34"/>
    <p:sldId id="291" r:id="rId35"/>
    <p:sldId id="293" r:id="rId36"/>
    <p:sldId id="292" r:id="rId37"/>
    <p:sldId id="294" r:id="rId38"/>
    <p:sldId id="295" r:id="rId39"/>
    <p:sldId id="296" r:id="rId4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9751"/>
    <a:srgbClr val="34531F"/>
    <a:srgbClr val="C6E0B5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7"/>
    <p:restoredTop sz="96197"/>
  </p:normalViewPr>
  <p:slideViewPr>
    <p:cSldViewPr snapToGrid="0" snapToObjects="1" showGuides="1">
      <p:cViewPr varScale="1">
        <p:scale>
          <a:sx n="87" d="100"/>
          <a:sy n="87" d="100"/>
        </p:scale>
        <p:origin x="224" y="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94AA0-FB64-234B-931D-F73B122F93F2}" type="datetimeFigureOut">
              <a:rPr kumimoji="1" lang="ko-Kore-KR" altLang="en-US" smtClean="0"/>
              <a:t>2021. 7. 26.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A37FD-DB10-F54A-A75A-D461C50648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7948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8397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3148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280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0480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4741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5415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6572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5800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1244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2423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1742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7009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4003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2584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6004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2683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6996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091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7309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04309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5943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672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5464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00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1033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6564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599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80255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0129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18710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07594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957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0114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4367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7848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6139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8448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7FD-DB10-F54A-A75A-D461C506487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9778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8D5E2-46AF-7043-947E-0C61C7640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4B3731-B9CC-0A4C-96DC-610A60720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652685-2085-1243-A89D-9FBD4A9EC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A939-0B11-FD4A-A87D-815FCA12874F}" type="datetimeFigureOut">
              <a:rPr kumimoji="1" lang="ko-Kore-KR" altLang="en-US" smtClean="0"/>
              <a:t>2021. 7. 26.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C35042-BF02-E248-9E12-D5D35410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2359BD-B4FD-CE4A-A027-9BD01057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3786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D077F-264E-084B-AB5B-6AA995D3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9D093B-2178-734F-9F67-FD0A94E48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668B1-3192-6245-8ED2-C1D073A76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A939-0B11-FD4A-A87D-815FCA12874F}" type="datetimeFigureOut">
              <a:rPr kumimoji="1" lang="ko-Kore-KR" altLang="en-US" smtClean="0"/>
              <a:t>2021. 7. 26.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DE132B-99DC-F649-AE5A-E2EA02248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211A62-448B-8C41-BEFF-77874191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39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28A582-2551-1740-AAEE-5ECB4F15F3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9695B-C00F-B941-A667-57FD41DD1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F00C89-9634-1349-AF8A-208F21BAB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A939-0B11-FD4A-A87D-815FCA12874F}" type="datetimeFigureOut">
              <a:rPr kumimoji="1" lang="ko-Kore-KR" altLang="en-US" smtClean="0"/>
              <a:t>2021. 7. 26.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951AC9-2A12-9243-A384-1520411DD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F4CB56-7177-FB4E-AD86-60338549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398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49819-F442-DE47-BCAF-BBE10206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6F1DDB-CC48-2D4A-9B42-C3DC6AFE5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C26682-A8D7-094D-A30F-4A4DBB340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A939-0B11-FD4A-A87D-815FCA12874F}" type="datetimeFigureOut">
              <a:rPr kumimoji="1" lang="ko-Kore-KR" altLang="en-US" smtClean="0"/>
              <a:t>2021. 7. 26.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F5E96-1F9F-954C-A8FE-EFD8C9E8E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F918D7-A0DB-034D-A8EA-6865462AC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0341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356C9-3763-984E-B40E-3D4B83ABF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ADDCD0-6C31-114F-A578-251625459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8C90CD-9526-AC48-901B-849A617DD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A939-0B11-FD4A-A87D-815FCA12874F}" type="datetimeFigureOut">
              <a:rPr kumimoji="1" lang="ko-Kore-KR" altLang="en-US" smtClean="0"/>
              <a:t>2021. 7. 26.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3048C-5F7F-554E-893A-7CFDE97F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8188F-02F5-004F-8FE1-8E2706FD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9377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DC474-449A-604C-BF17-1B19DD67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B9E526-58B1-2244-ABCC-18E77FE94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8F9457-0711-CA45-9838-3E07C2673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0775F8-797A-CF44-AC34-0CBDC02F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A939-0B11-FD4A-A87D-815FCA12874F}" type="datetimeFigureOut">
              <a:rPr kumimoji="1" lang="ko-Kore-KR" altLang="en-US" smtClean="0"/>
              <a:t>2021. 7. 26.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CA62CE-58AD-DC4A-8FAB-3826D24E0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A28457-1564-C14C-9B28-7A8E12B16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192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74687-F0AD-4948-A284-715DF1F36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794838-FE40-614E-8B17-D7D0510C4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1B53C9-7F00-F74E-91DD-326CB75B0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951726-FFCE-F341-B98D-AF45579841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41A890-30AC-6449-9D37-95B04BCA67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78430E-1BF7-6B46-A56A-4AAAF16A6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A939-0B11-FD4A-A87D-815FCA12874F}" type="datetimeFigureOut">
              <a:rPr kumimoji="1" lang="ko-Kore-KR" altLang="en-US" smtClean="0"/>
              <a:t>2021. 7. 26.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6BFFED-8D44-9C44-912B-FCFAE0AB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2D06AE-AA5F-484E-A7AC-9E7C794A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0197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F3EB7-7389-CF45-AA79-D0B5DAC9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C77E36-2CF3-4E40-A004-3D87800B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A939-0B11-FD4A-A87D-815FCA12874F}" type="datetimeFigureOut">
              <a:rPr kumimoji="1" lang="ko-Kore-KR" altLang="en-US" smtClean="0"/>
              <a:t>2021. 7. 26.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FDB438-382F-7641-9015-320B38748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FC221D-03F6-774B-A63C-D3F0340D1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9270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8DD399-0006-5D46-8C9F-0C6D3D091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A939-0B11-FD4A-A87D-815FCA12874F}" type="datetimeFigureOut">
              <a:rPr kumimoji="1" lang="ko-Kore-KR" altLang="en-US" smtClean="0"/>
              <a:t>2021. 7. 26.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BAD4B-EA56-8847-A872-6A5EF7CB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5CF779-F461-B44A-8AF4-3207590E0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3149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1BBEF-B9F4-6542-BF1C-23592609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4A9423-06EF-8A4C-9BD1-ABB52F6D0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A52C3B-97B2-F942-804D-3A20DFBA6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C45C15-1A7D-7440-AF0E-BFFE0295F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A939-0B11-FD4A-A87D-815FCA12874F}" type="datetimeFigureOut">
              <a:rPr kumimoji="1" lang="ko-Kore-KR" altLang="en-US" smtClean="0"/>
              <a:t>2021. 7. 26.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79D4D6-E743-FC4F-A80A-1AC0E446F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0AA05B-9BA2-514F-BE94-9B6D631D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433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CFAC6-E106-3C47-BBF7-B6B9CA141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995AA8-5D3A-8F4C-B2D7-1D28C8B2E1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4DD9DB-9DA3-B24A-A05D-4C40FA002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BC956A-8D27-DB45-9189-396A4A22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A939-0B11-FD4A-A87D-815FCA12874F}" type="datetimeFigureOut">
              <a:rPr kumimoji="1" lang="ko-Kore-KR" altLang="en-US" smtClean="0"/>
              <a:t>2021. 7. 26.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B9B754-1099-AD42-8AD3-DED15E6C4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832E2E-B19D-AE42-8709-E3F8AF86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1992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435670-2707-F74F-B164-48A52F12E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DCD759-6304-2D46-84DB-02D9DF9F5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59502-F86A-7F4E-8CCE-360545E8E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6A939-0B11-FD4A-A87D-815FCA12874F}" type="datetimeFigureOut">
              <a:rPr kumimoji="1" lang="ko-Kore-KR" altLang="en-US" smtClean="0"/>
              <a:t>2021. 7. 26.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ABCC14-7221-FA4D-8690-2961DE0766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29DD74-5A29-F442-B0B6-4CDEEE8F3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FB4AA-410C-D447-8305-E1DBA16FE9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100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F44C5E-B589-4043-AE60-575F60EF0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kumimoji="1" lang="en-US" altLang="ko-Kore-KR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Oracle APEX 101</a:t>
            </a:r>
          </a:p>
          <a:p>
            <a:r>
              <a:rPr kumimoji="1" lang="en-US" altLang="ko-Kore-KR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kumimoji="1" lang="en-US" alt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기본</a:t>
            </a:r>
            <a:r>
              <a:rPr kumimoji="1" lang="en-US" alt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alt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입문편</a:t>
            </a:r>
            <a:endParaRPr kumimoji="1" lang="en-US" altLang="ko-Kore-KR" sz="4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내용 개체 틀 10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C8D7A4CC-45F6-8A4E-AFEA-E4599B84D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8582" y="1828801"/>
            <a:ext cx="6952721" cy="44671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4D1351-2F12-B34F-80A7-08F1FE5D7619}"/>
              </a:ext>
            </a:extLst>
          </p:cNvPr>
          <p:cNvSpPr/>
          <p:nvPr/>
        </p:nvSpPr>
        <p:spPr>
          <a:xfrm>
            <a:off x="10744546" y="-24385"/>
            <a:ext cx="1447454" cy="1484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8768E9-3E0C-AC46-85A8-39909E0993B5}"/>
              </a:ext>
            </a:extLst>
          </p:cNvPr>
          <p:cNvSpPr/>
          <p:nvPr/>
        </p:nvSpPr>
        <p:spPr>
          <a:xfrm>
            <a:off x="0" y="2334768"/>
            <a:ext cx="4459432" cy="127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kumimoji="1" lang="en-US" altLang="ko-Kore-KR" sz="2400" b="1" dirty="0">
                <a:solidFill>
                  <a:srgbClr val="FFC000"/>
                </a:solidFill>
              </a:rPr>
              <a:t>M02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-</a:t>
            </a:r>
            <a:r>
              <a:rPr kumimoji="1" lang="en-US" altLang="ko-Kore-KR" sz="2400" b="1" dirty="0">
                <a:solidFill>
                  <a:srgbClr val="FFC000"/>
                </a:solidFill>
              </a:rPr>
              <a:t>01. APEX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로그인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&amp;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계정 등록</a:t>
            </a:r>
            <a:endParaRPr kumimoji="1" lang="ko-KR" altLang="en-US" sz="2000" b="1" dirty="0">
              <a:solidFill>
                <a:srgbClr val="FFC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EF1D57-E521-E641-A429-B7D5CF128F4A}"/>
              </a:ext>
            </a:extLst>
          </p:cNvPr>
          <p:cNvSpPr/>
          <p:nvPr/>
        </p:nvSpPr>
        <p:spPr>
          <a:xfrm>
            <a:off x="14517" y="5423888"/>
            <a:ext cx="413453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kumimoji="1" lang="en-US" altLang="ko-KR" sz="2800" b="1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APEX: 20.2</a:t>
            </a: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- 2021-07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111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870C59-E9F6-ED4D-83CE-089697BEB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219"/>
            <a:ext cx="12192000" cy="59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2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A368E-9074-1242-96DE-13EB69B9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kumimoji="1" lang="ko-Kore-KR" altLang="en-US" dirty="0"/>
              <a:t>작업</a:t>
            </a:r>
            <a:r>
              <a:rPr kumimoji="1" lang="ko-KR" altLang="en-US" dirty="0"/>
              <a:t> 절차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1C68D-E853-8944-A44F-A134CED00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kumimoji="1" lang="en-US" altLang="ko-Kore-KR" dirty="0"/>
              <a:t>Expense Manager APP </a:t>
            </a:r>
            <a:r>
              <a:rPr kumimoji="1" lang="ko-KR" altLang="en-US" dirty="0"/>
              <a:t>생성</a:t>
            </a:r>
            <a:endParaRPr kumimoji="1" lang="en-US" altLang="ko-KR" dirty="0"/>
          </a:p>
          <a:p>
            <a:r>
              <a:rPr kumimoji="1" lang="ko-KR" altLang="en-US" dirty="0"/>
              <a:t>직원 정보 관리 리포트 생성</a:t>
            </a:r>
            <a:endParaRPr kumimoji="1" lang="en-US" altLang="ko-KR" dirty="0"/>
          </a:p>
          <a:p>
            <a:r>
              <a:rPr kumimoji="1" lang="ko-KR" altLang="en-US" dirty="0"/>
              <a:t>리포트 실행</a:t>
            </a:r>
            <a:endParaRPr kumimoji="1" lang="en-US" altLang="ko-KR" dirty="0"/>
          </a:p>
          <a:p>
            <a:r>
              <a:rPr kumimoji="1" lang="ko-KR" altLang="en-US" dirty="0"/>
              <a:t>폼</a:t>
            </a:r>
            <a:r>
              <a:rPr kumimoji="1" lang="en-US" altLang="ko-KR" dirty="0"/>
              <a:t>(Form)</a:t>
            </a:r>
            <a:r>
              <a:rPr kumimoji="1" lang="ko-KR" altLang="en-US" dirty="0"/>
              <a:t> 페이지 수정</a:t>
            </a:r>
            <a:endParaRPr kumimoji="1" lang="en-US" altLang="ko-KR" dirty="0"/>
          </a:p>
          <a:p>
            <a:r>
              <a:rPr kumimoji="1" lang="ko-KR" altLang="en-US" dirty="0"/>
              <a:t>리포트 레이블 수정</a:t>
            </a:r>
            <a:endParaRPr kumimoji="1" lang="en-US" altLang="ko-KR" dirty="0"/>
          </a:p>
          <a:p>
            <a:r>
              <a:rPr kumimoji="1" lang="ko-KR" altLang="en-US" dirty="0"/>
              <a:t>직원 정보 입력 테스트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pic>
        <p:nvPicPr>
          <p:cNvPr id="5" name="Picture 4" descr="작업 공간 배경">
            <a:extLst>
              <a:ext uri="{FF2B5EF4-FFF2-40B4-BE49-F238E27FC236}">
                <a16:creationId xmlns:a16="http://schemas.microsoft.com/office/drawing/2014/main" id="{98DEB4F6-A0D2-439F-BA3E-8FFCCAF0F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82" r="-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165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AF3AA2-BB46-CC45-AE34-1B71B6E05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kumimoji="1" lang="en-US" altLang="ko-Kore-KR" sz="3200"/>
              <a:t>APEX </a:t>
            </a:r>
            <a:r>
              <a:rPr kumimoji="1" lang="ko-KR" altLang="en-US" sz="3200"/>
              <a:t>페이지에서 </a:t>
            </a:r>
            <a:r>
              <a:rPr kumimoji="1" lang="en-US" altLang="ko-KR" sz="3200"/>
              <a:t>UI Item </a:t>
            </a:r>
            <a:r>
              <a:rPr kumimoji="1" lang="ko-KR" altLang="en-US" sz="3200"/>
              <a:t>렌더링 조건</a:t>
            </a:r>
            <a:r>
              <a:rPr kumimoji="1" lang="en-US" altLang="ko-KR" sz="3200"/>
              <a:t>?</a:t>
            </a:r>
            <a:endParaRPr kumimoji="1" lang="ko-Kore-KR" altLang="en-US" sz="320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DC385-7D5D-9A4D-B1B1-1DA1AE70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endParaRPr kumimoji="1" lang="ko-Kore-KR" altLang="en-US" sz="180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1BD963C-C48E-DF41-9E79-30A7CB6AF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3" y="2991322"/>
            <a:ext cx="5481509" cy="29600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B370FA-292D-8F40-9792-BBDD91496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781" y="3000808"/>
            <a:ext cx="5523082" cy="2941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11E850-CFB9-D546-894C-1D95310E6321}"/>
              </a:ext>
            </a:extLst>
          </p:cNvPr>
          <p:cNvSpPr txBox="1"/>
          <p:nvPr/>
        </p:nvSpPr>
        <p:spPr>
          <a:xfrm>
            <a:off x="6198781" y="5981571"/>
            <a:ext cx="5523082" cy="29410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ko-Kore-KR" sz="1300">
                <a:solidFill>
                  <a:srgbClr val="FFFFFF"/>
                </a:solidFill>
              </a:rPr>
              <a:t>From -  </a:t>
            </a:r>
            <a:r>
              <a:rPr kumimoji="1" lang="ko-Kore-KR" altLang="en-US" sz="1300">
                <a:solidFill>
                  <a:srgbClr val="FFFFFF"/>
                </a:solidFill>
              </a:rPr>
              <a:t>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D4598D-500E-AD46-994C-8F31CA2B5F49}"/>
              </a:ext>
            </a:extLst>
          </p:cNvPr>
          <p:cNvSpPr txBox="1"/>
          <p:nvPr/>
        </p:nvSpPr>
        <p:spPr>
          <a:xfrm>
            <a:off x="557783" y="5989160"/>
            <a:ext cx="5481509" cy="29600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ko-Kore-KR" sz="1300">
                <a:solidFill>
                  <a:srgbClr val="FFFFFF"/>
                </a:solidFill>
              </a:rPr>
              <a:t>From -  </a:t>
            </a:r>
            <a:r>
              <a:rPr kumimoji="1" lang="ko-Kore-KR" altLang="en-US" sz="1300">
                <a:solidFill>
                  <a:srgbClr val="FFFFFF"/>
                </a:solidFill>
              </a:rPr>
              <a:t>수정</a:t>
            </a:r>
            <a:r>
              <a:rPr kumimoji="1" lang="en-US" altLang="ko-Kore-KR" sz="1300">
                <a:solidFill>
                  <a:srgbClr val="FFFFFF"/>
                </a:solidFill>
              </a:rPr>
              <a:t>/</a:t>
            </a:r>
            <a:r>
              <a:rPr kumimoji="1" lang="ko-KR" altLang="en-US" sz="1300">
                <a:solidFill>
                  <a:srgbClr val="FFFFFF"/>
                </a:solidFill>
              </a:rPr>
              <a:t>삭제</a:t>
            </a:r>
            <a:endParaRPr kumimoji="1" lang="ko-Kore-KR" altLang="en-US" sz="1300">
              <a:solidFill>
                <a:srgbClr val="FFFFFF"/>
              </a:solidFill>
            </a:endParaRP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33D53352-F7CA-2C45-9D5B-A1FE3AFA461E}"/>
              </a:ext>
            </a:extLst>
          </p:cNvPr>
          <p:cNvSpPr/>
          <p:nvPr/>
        </p:nvSpPr>
        <p:spPr>
          <a:xfrm>
            <a:off x="5250106" y="5050971"/>
            <a:ext cx="449942" cy="52251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2D096E70-5979-1D4C-971F-FDC606815B43}"/>
              </a:ext>
            </a:extLst>
          </p:cNvPr>
          <p:cNvSpPr/>
          <p:nvPr/>
        </p:nvSpPr>
        <p:spPr>
          <a:xfrm>
            <a:off x="11131877" y="5137988"/>
            <a:ext cx="449942" cy="52251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2957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67D12C-61B2-754A-BD1C-4F9EF30B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130626"/>
            <a:ext cx="6016251" cy="32076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D13E6C2-9CE0-E046-8FD9-0C01ABF7F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234" y="130626"/>
            <a:ext cx="6016251" cy="3246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5FF6DA-C51C-D74D-9879-51C7A18B6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00" y="3408130"/>
            <a:ext cx="1714500" cy="18288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80DDF5B-77DE-2F4D-A4D2-C1DEA3FE1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52" y="5333150"/>
            <a:ext cx="3670300" cy="1473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D02D39-A8F9-3D47-BCE8-80B9422F42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0398" y="3429000"/>
            <a:ext cx="1993900" cy="1930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3D5ADE-0DF5-6A43-A086-A263D1AC0B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6038" y="5405721"/>
            <a:ext cx="3606800" cy="14351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D8F6C9C-117B-BA4D-A17E-0568C85A61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7838" y="3429000"/>
            <a:ext cx="2032000" cy="1854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001777-D44A-274C-8C11-718175CBE3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4852" y="5359400"/>
            <a:ext cx="36957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13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2ABB1AF6-6745-E64C-BD9E-13E14150F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1" y="2586039"/>
            <a:ext cx="5968136" cy="354007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4C14578-90E7-5640-9E62-37BAA2C75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4531" y="365125"/>
            <a:ext cx="2166937" cy="576098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FAF3AA2-BB46-CC45-AE34-1B71B6E05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ko-Kore-KR" kern="1200">
                <a:latin typeface="+mj-lt"/>
                <a:ea typeface="+mj-ea"/>
                <a:cs typeface="+mj-cs"/>
              </a:rPr>
              <a:t>Page Item</a:t>
            </a:r>
            <a:r>
              <a:rPr kumimoji="1" lang="en-US" altLang="ko-KR" kern="1200">
                <a:latin typeface="+mj-lt"/>
                <a:ea typeface="+mj-ea"/>
                <a:cs typeface="+mj-cs"/>
              </a:rPr>
              <a:t> </a:t>
            </a:r>
            <a:r>
              <a:rPr kumimoji="1" lang="ko-KR" altLang="en-US" kern="1200">
                <a:latin typeface="+mj-lt"/>
                <a:ea typeface="+mj-ea"/>
                <a:cs typeface="+mj-cs"/>
              </a:rPr>
              <a:t>이름 결정</a:t>
            </a:r>
            <a:endParaRPr kumimoji="1" lang="en-US" altLang="en-US" kern="1200">
              <a:latin typeface="+mj-lt"/>
              <a:ea typeface="+mj-ea"/>
              <a:cs typeface="+mj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136BE59-2BFF-2E4B-A641-1F41CB2FC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713" y="2043112"/>
            <a:ext cx="3067751" cy="4133849"/>
          </a:xfrm>
          <a:prstGeom prst="rect">
            <a:avLst/>
          </a:prstGeom>
        </p:spPr>
      </p:pic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0D29110F-1463-474F-AAFB-C556976B6CD5}"/>
              </a:ext>
            </a:extLst>
          </p:cNvPr>
          <p:cNvSpPr/>
          <p:nvPr/>
        </p:nvSpPr>
        <p:spPr>
          <a:xfrm>
            <a:off x="2943225" y="4371973"/>
            <a:ext cx="7386638" cy="35713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5019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AF3AA2-BB46-CC45-AE34-1B71B6E05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ore-K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Page 12. Form</a:t>
            </a:r>
            <a:r>
              <a:rPr kumimoji="1" lang="ko-KR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을 </a:t>
            </a:r>
            <a:r>
              <a:rPr kumimoji="1" lang="en-US" altLang="ko-K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Nomal</a:t>
            </a:r>
            <a:r>
              <a:rPr kumimoji="1" lang="ko-KR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로 생성한 이유</a:t>
            </a:r>
            <a:r>
              <a:rPr kumimoji="1" lang="en-US" altLang="ko-K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kumimoji="1" lang="en-US" alt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그림 6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0F5383A6-8EF7-AF4F-8C4E-AD7C43DC3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28" y="1261276"/>
            <a:ext cx="7225748" cy="4335447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73B10371-A293-7A4B-B9C0-3805EF2D2023}"/>
              </a:ext>
            </a:extLst>
          </p:cNvPr>
          <p:cNvSpPr/>
          <p:nvPr/>
        </p:nvSpPr>
        <p:spPr>
          <a:xfrm rot="5400000">
            <a:off x="5482566" y="3517358"/>
            <a:ext cx="2357437" cy="290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67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내용 개체 틀 10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C8D7A4CC-45F6-8A4E-AFEA-E4599B84D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1053" y="1496943"/>
            <a:ext cx="6014185" cy="3864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4D1351-2F12-B34F-80A7-08F1FE5D7619}"/>
              </a:ext>
            </a:extLst>
          </p:cNvPr>
          <p:cNvSpPr/>
          <p:nvPr/>
        </p:nvSpPr>
        <p:spPr>
          <a:xfrm>
            <a:off x="10744546" y="-24385"/>
            <a:ext cx="1447454" cy="1484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EF1D57-E521-E641-A429-B7D5CF128F4A}"/>
              </a:ext>
            </a:extLst>
          </p:cNvPr>
          <p:cNvSpPr/>
          <p:nvPr/>
        </p:nvSpPr>
        <p:spPr>
          <a:xfrm>
            <a:off x="14517" y="5423888"/>
            <a:ext cx="413453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kumimoji="1" lang="en-US" altLang="ko-KR" sz="2800" b="1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APEX: 20.2</a:t>
            </a: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- 2021-07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0AFB50-500E-E74E-8399-E5878C1489A7}"/>
              </a:ext>
            </a:extLst>
          </p:cNvPr>
          <p:cNvSpPr/>
          <p:nvPr/>
        </p:nvSpPr>
        <p:spPr>
          <a:xfrm>
            <a:off x="152400" y="2487168"/>
            <a:ext cx="4459432" cy="127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kumimoji="1" lang="en-US" altLang="ko-Kore-KR" sz="2400" b="1" dirty="0">
                <a:solidFill>
                  <a:srgbClr val="FFC000"/>
                </a:solidFill>
              </a:rPr>
              <a:t>M02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-04</a:t>
            </a:r>
            <a:r>
              <a:rPr kumimoji="1" lang="en-US" altLang="ko-Kore-KR" sz="2400" b="1" dirty="0">
                <a:solidFill>
                  <a:srgbClr val="FFC000"/>
                </a:solidFill>
              </a:rPr>
              <a:t>. Key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처리를 위한 </a:t>
            </a:r>
            <a:r>
              <a:rPr kumimoji="1" lang="en-US" altLang="ko-Kore-KR" sz="2400" b="1" dirty="0">
                <a:solidFill>
                  <a:srgbClr val="FFC000"/>
                </a:solidFill>
              </a:rPr>
              <a:t>UI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컴포넌트 구성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80CCFCB-ADEE-6949-A2F0-AA18E7A63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ore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Oracle APEX 101</a:t>
            </a:r>
          </a:p>
          <a:p>
            <a:r>
              <a:rPr kumimoji="1" lang="en-US" altLang="ko-Kore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kumimoji="1" lang="en-US" altLang="en-US" sz="3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기본</a:t>
            </a:r>
            <a:r>
              <a:rPr kumimoji="1" lang="en-US" alt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altLang="en-US" sz="3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입문편</a:t>
            </a:r>
            <a:endParaRPr kumimoji="1" lang="en-US" altLang="ko-Kore-KR" sz="3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EE3FDB-6A95-3742-83F2-9BADCC93A862}"/>
              </a:ext>
            </a:extLst>
          </p:cNvPr>
          <p:cNvSpPr/>
          <p:nvPr/>
        </p:nvSpPr>
        <p:spPr>
          <a:xfrm>
            <a:off x="6005662" y="-24385"/>
            <a:ext cx="46762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4000" dirty="0"/>
              <a:t>https://</a:t>
            </a:r>
            <a:r>
              <a:rPr lang="en-US" altLang="ko-Kore-KR" sz="4000" dirty="0" err="1"/>
              <a:t>bit.ly</a:t>
            </a:r>
            <a:r>
              <a:rPr lang="en-US" altLang="ko-Kore-KR" sz="4000" dirty="0"/>
              <a:t>/3i06s9A</a:t>
            </a:r>
            <a:endParaRPr lang="ko-Kore-KR" alt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01C6C0-C302-3A40-B9BE-4836CE223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4235" y="-2520"/>
            <a:ext cx="1466983" cy="144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99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A27EA5-3B19-7A4E-8B5C-820EF3553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325"/>
            <a:ext cx="12192000" cy="181954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014F927-011E-1940-8DC8-17BC25016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256" y="2026443"/>
            <a:ext cx="9337543" cy="4472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1E30C3-67B4-4146-BADC-4F1F8102C881}"/>
              </a:ext>
            </a:extLst>
          </p:cNvPr>
          <p:cNvSpPr txBox="1"/>
          <p:nvPr/>
        </p:nvSpPr>
        <p:spPr>
          <a:xfrm>
            <a:off x="0" y="-50341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Interactive Report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0C8724-4B9F-D540-9299-569214945C2C}"/>
              </a:ext>
            </a:extLst>
          </p:cNvPr>
          <p:cNvSpPr/>
          <p:nvPr/>
        </p:nvSpPr>
        <p:spPr>
          <a:xfrm>
            <a:off x="6174889" y="580913"/>
            <a:ext cx="2764716" cy="978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9A82AB-C1F6-0148-AA9D-8A74953B7FFB}"/>
              </a:ext>
            </a:extLst>
          </p:cNvPr>
          <p:cNvSpPr/>
          <p:nvPr/>
        </p:nvSpPr>
        <p:spPr>
          <a:xfrm>
            <a:off x="1389528" y="3594847"/>
            <a:ext cx="9109935" cy="546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843EC2-B8F4-5F4F-B787-2B283E222D89}"/>
              </a:ext>
            </a:extLst>
          </p:cNvPr>
          <p:cNvSpPr/>
          <p:nvPr/>
        </p:nvSpPr>
        <p:spPr>
          <a:xfrm>
            <a:off x="1389528" y="4143487"/>
            <a:ext cx="4623997" cy="546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2541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165750-3BA6-C047-87F0-4BC094103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921" y="1982762"/>
            <a:ext cx="6594021" cy="431786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9691A13-3FE4-9648-8C27-6FE2477E94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464"/>
          <a:stretch/>
        </p:blipFill>
        <p:spPr>
          <a:xfrm>
            <a:off x="211051" y="203199"/>
            <a:ext cx="12130079" cy="19739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26F872C-B173-624A-BEA0-672A56280B7D}"/>
              </a:ext>
            </a:extLst>
          </p:cNvPr>
          <p:cNvSpPr/>
          <p:nvPr/>
        </p:nvSpPr>
        <p:spPr>
          <a:xfrm>
            <a:off x="3701525" y="691310"/>
            <a:ext cx="4962789" cy="978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64CEAE-F140-4046-982B-DF34FA893E1F}"/>
              </a:ext>
            </a:extLst>
          </p:cNvPr>
          <p:cNvSpPr/>
          <p:nvPr/>
        </p:nvSpPr>
        <p:spPr>
          <a:xfrm>
            <a:off x="3218921" y="3694000"/>
            <a:ext cx="6847430" cy="1327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3264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A368E-9074-1242-96DE-13EB69B9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kumimoji="1" lang="ko-Kore-KR" altLang="en-US" dirty="0"/>
              <a:t>작업</a:t>
            </a:r>
            <a:r>
              <a:rPr kumimoji="1" lang="ko-KR" altLang="en-US" dirty="0"/>
              <a:t> 절차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1C68D-E853-8944-A44F-A134CED00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lnSpcReduction="10000"/>
          </a:bodyPr>
          <a:lstStyle/>
          <a:p>
            <a:r>
              <a:rPr kumimoji="1" lang="en-US" altLang="ko-Kore-KR" dirty="0"/>
              <a:t>Shared Component &gt; List of Values </a:t>
            </a:r>
            <a:r>
              <a:rPr kumimoji="1" lang="ko-KR" altLang="en-US" dirty="0"/>
              <a:t>등록</a:t>
            </a:r>
            <a:endParaRPr kumimoji="1" lang="en-US" altLang="ko-KR" dirty="0"/>
          </a:p>
          <a:p>
            <a:pPr lvl="1"/>
            <a:r>
              <a:rPr lang="en-US" altLang="ko-Kore-KR" dirty="0"/>
              <a:t>LOB TYPES (</a:t>
            </a:r>
            <a:r>
              <a:rPr lang="ko-KR" altLang="en-US" dirty="0"/>
              <a:t>업무 유형</a:t>
            </a:r>
            <a:r>
              <a:rPr lang="en-US" altLang="ko-KR" dirty="0"/>
              <a:t>)</a:t>
            </a:r>
            <a:endParaRPr lang="en-US" altLang="ko-Kore-KR" dirty="0"/>
          </a:p>
          <a:p>
            <a:pPr lvl="1"/>
            <a:r>
              <a:rPr lang="en-US" altLang="ko-Kore-KR" dirty="0"/>
              <a:t>EMP TYPES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직원 유형</a:t>
            </a:r>
            <a:r>
              <a:rPr lang="en-US" altLang="ko-KR" dirty="0"/>
              <a:t>)</a:t>
            </a:r>
            <a:endParaRPr lang="en-US" altLang="ko-Kore-KR" dirty="0"/>
          </a:p>
          <a:p>
            <a:pPr lvl="1"/>
            <a:r>
              <a:rPr lang="en-US" altLang="ko-Kore-KR" dirty="0"/>
              <a:t>Teams</a:t>
            </a:r>
          </a:p>
          <a:p>
            <a:pPr lvl="1"/>
            <a:r>
              <a:rPr lang="en-US" altLang="ko-Kore-KR" dirty="0"/>
              <a:t>Gender Types</a:t>
            </a:r>
          </a:p>
          <a:p>
            <a:r>
              <a:rPr kumimoji="1" lang="en-US" altLang="ko-Kore-KR" dirty="0"/>
              <a:t>List of Value (Local)</a:t>
            </a:r>
          </a:p>
          <a:p>
            <a:pPr lvl="1"/>
            <a:r>
              <a:rPr kumimoji="1" lang="en-US" altLang="ko-Kore-KR" dirty="0"/>
              <a:t>Teams by LOB_ID</a:t>
            </a:r>
          </a:p>
          <a:p>
            <a:r>
              <a:rPr kumimoji="1" lang="en-US" altLang="ko-Kore-KR" dirty="0"/>
              <a:t>Form Page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Item </a:t>
            </a:r>
            <a:r>
              <a:rPr kumimoji="1" lang="ko-KR" altLang="en-US" dirty="0"/>
              <a:t>유형 변경</a:t>
            </a:r>
            <a:endParaRPr kumimoji="1" lang="en-US" altLang="ko-KR" dirty="0"/>
          </a:p>
          <a:p>
            <a:r>
              <a:rPr kumimoji="1" lang="en-US" altLang="ko-Kore-KR" dirty="0"/>
              <a:t>Interactive Report</a:t>
            </a:r>
            <a:r>
              <a:rPr kumimoji="1" lang="ko-KR" altLang="en-US" dirty="0"/>
              <a:t>의 참조 키 컬럼 변경</a:t>
            </a:r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pic>
        <p:nvPicPr>
          <p:cNvPr id="5" name="Picture 4" descr="작업 공간 배경">
            <a:extLst>
              <a:ext uri="{FF2B5EF4-FFF2-40B4-BE49-F238E27FC236}">
                <a16:creationId xmlns:a16="http://schemas.microsoft.com/office/drawing/2014/main" id="{98DEB4F6-A0D2-439F-BA3E-8FFCCAF0F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82" r="-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0968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F44C5E-B589-4043-AE60-575F60EF0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ore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Oracle APEX 101</a:t>
            </a:r>
          </a:p>
          <a:p>
            <a:r>
              <a:rPr kumimoji="1" lang="en-US" altLang="ko-Kore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kumimoji="1" lang="en-US" altLang="en-US" sz="3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기본</a:t>
            </a:r>
            <a:r>
              <a:rPr kumimoji="1" lang="en-US" alt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altLang="en-US" sz="3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입문편</a:t>
            </a:r>
            <a:endParaRPr kumimoji="1" lang="en-US" altLang="ko-Kore-KR" sz="3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8768E9-3E0C-AC46-85A8-39909E0993B5}"/>
              </a:ext>
            </a:extLst>
          </p:cNvPr>
          <p:cNvSpPr/>
          <p:nvPr/>
        </p:nvSpPr>
        <p:spPr>
          <a:xfrm>
            <a:off x="765051" y="2286000"/>
            <a:ext cx="3384000" cy="38448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4D1351-2F12-B34F-80A7-08F1FE5D7619}"/>
              </a:ext>
            </a:extLst>
          </p:cNvPr>
          <p:cNvSpPr/>
          <p:nvPr/>
        </p:nvSpPr>
        <p:spPr>
          <a:xfrm>
            <a:off x="10744546" y="-24385"/>
            <a:ext cx="1447454" cy="1484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EF1D57-E521-E641-A429-B7D5CF128F4A}"/>
              </a:ext>
            </a:extLst>
          </p:cNvPr>
          <p:cNvSpPr/>
          <p:nvPr/>
        </p:nvSpPr>
        <p:spPr>
          <a:xfrm>
            <a:off x="14517" y="5423888"/>
            <a:ext cx="413453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kumimoji="1" lang="en-US" altLang="ko-KR" sz="2800" b="1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APEX: 20.2</a:t>
            </a: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- 2021-07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7B4F0A-62D8-C94E-BB85-FAFFB0617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830" y="0"/>
            <a:ext cx="1460170" cy="146017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F98C704-CCEC-BE4B-93DC-DD2B4678ADB6}"/>
              </a:ext>
            </a:extLst>
          </p:cNvPr>
          <p:cNvSpPr/>
          <p:nvPr/>
        </p:nvSpPr>
        <p:spPr>
          <a:xfrm>
            <a:off x="6005662" y="-24385"/>
            <a:ext cx="47361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4000" dirty="0"/>
              <a:t>https://bit.ly/3eOiReL</a:t>
            </a:r>
          </a:p>
        </p:txBody>
      </p:sp>
      <p:pic>
        <p:nvPicPr>
          <p:cNvPr id="20" name="내용 개체 틀 10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A61D64CB-662C-8B45-8511-4EA4D6B4E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582" y="1828801"/>
            <a:ext cx="6952721" cy="446712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A3512A9-9EED-2A41-A14C-B67E5220EC99}"/>
              </a:ext>
            </a:extLst>
          </p:cNvPr>
          <p:cNvSpPr/>
          <p:nvPr/>
        </p:nvSpPr>
        <p:spPr>
          <a:xfrm>
            <a:off x="152400" y="2487168"/>
            <a:ext cx="4459432" cy="127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kumimoji="1" lang="en-US" altLang="ko-Kore-KR" sz="2400" b="1" dirty="0">
                <a:solidFill>
                  <a:srgbClr val="FFC000"/>
                </a:solidFill>
              </a:rPr>
              <a:t>M02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-02</a:t>
            </a:r>
            <a:r>
              <a:rPr kumimoji="1" lang="en-US" altLang="ko-Kore-KR" sz="2400" b="1" dirty="0">
                <a:solidFill>
                  <a:srgbClr val="FFC000"/>
                </a:solidFill>
              </a:rPr>
              <a:t>.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직원 정보 관리 테이블 생성</a:t>
            </a:r>
          </a:p>
        </p:txBody>
      </p:sp>
    </p:spTree>
    <p:extLst>
      <p:ext uri="{BB962C8B-B14F-4D97-AF65-F5344CB8AC3E}">
        <p14:creationId xmlns:p14="http://schemas.microsoft.com/office/powerpoint/2010/main" val="4263096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BA56E4E-D148-4747-B6B4-4F006F886128}"/>
              </a:ext>
            </a:extLst>
          </p:cNvPr>
          <p:cNvSpPr/>
          <p:nvPr/>
        </p:nvSpPr>
        <p:spPr>
          <a:xfrm>
            <a:off x="244839" y="212738"/>
            <a:ext cx="6770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Menlo" panose="020B0609030804020204" pitchFamily="49" charset="0"/>
              </a:rPr>
              <a:t>select </a:t>
            </a:r>
            <a:r>
              <a:rPr lang="en-US" altLang="ko-Kore-KR" dirty="0" err="1">
                <a:latin typeface="Menlo" panose="020B0609030804020204" pitchFamily="49" charset="0"/>
              </a:rPr>
              <a:t>lob_id</a:t>
            </a:r>
            <a:r>
              <a:rPr lang="en-US" altLang="ko-Kore-KR" dirty="0">
                <a:latin typeface="Menlo" panose="020B0609030804020204" pitchFamily="49" charset="0"/>
              </a:rPr>
              <a:t> as r, </a:t>
            </a:r>
            <a:r>
              <a:rPr lang="en-US" altLang="ko-Kore-KR" dirty="0" err="1">
                <a:latin typeface="Menlo" panose="020B0609030804020204" pitchFamily="49" charset="0"/>
              </a:rPr>
              <a:t>lob_name</a:t>
            </a:r>
            <a:r>
              <a:rPr lang="en-US" altLang="ko-Kore-KR" dirty="0">
                <a:latin typeface="Menlo" panose="020B0609030804020204" pitchFamily="49" charset="0"/>
              </a:rPr>
              <a:t> as d from LOB_TYPES</a:t>
            </a:r>
            <a:endParaRPr lang="en-US" altLang="ko-Kore-KR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179CDB-F829-B64D-B676-4D9916A5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39" y="859069"/>
            <a:ext cx="5721246" cy="10596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4114D6-CD74-BE42-8A18-8846B971BA9B}"/>
              </a:ext>
            </a:extLst>
          </p:cNvPr>
          <p:cNvSpPr/>
          <p:nvPr/>
        </p:nvSpPr>
        <p:spPr>
          <a:xfrm>
            <a:off x="244839" y="2459504"/>
            <a:ext cx="93938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Menlo" panose="020B0609030804020204" pitchFamily="49" charset="0"/>
              </a:rPr>
              <a:t>select </a:t>
            </a:r>
            <a:r>
              <a:rPr lang="en-US" altLang="ko-Kore-KR" dirty="0" err="1">
                <a:latin typeface="Menlo" panose="020B0609030804020204" pitchFamily="49" charset="0"/>
              </a:rPr>
              <a:t>type_id</a:t>
            </a:r>
            <a:r>
              <a:rPr lang="en-US" altLang="ko-Kore-KR" dirty="0">
                <a:latin typeface="Menlo" panose="020B0609030804020204" pitchFamily="49" charset="0"/>
              </a:rPr>
              <a:t> as r, </a:t>
            </a:r>
            <a:r>
              <a:rPr lang="en-US" altLang="ko-Kore-KR" dirty="0" err="1">
                <a:latin typeface="Menlo" panose="020B0609030804020204" pitchFamily="49" charset="0"/>
              </a:rPr>
              <a:t>type_name</a:t>
            </a:r>
            <a:r>
              <a:rPr lang="en-US" altLang="ko-Kore-KR" dirty="0">
                <a:latin typeface="Menlo" panose="020B0609030804020204" pitchFamily="49" charset="0"/>
              </a:rPr>
              <a:t> ||' ('||</a:t>
            </a:r>
            <a:r>
              <a:rPr lang="en-US" altLang="ko-Kore-KR" dirty="0" err="1">
                <a:latin typeface="Menlo" panose="020B0609030804020204" pitchFamily="49" charset="0"/>
              </a:rPr>
              <a:t>type_full_name</a:t>
            </a:r>
            <a:r>
              <a:rPr lang="en-US" altLang="ko-Kore-KR" dirty="0">
                <a:latin typeface="Menlo" panose="020B0609030804020204" pitchFamily="49" charset="0"/>
              </a:rPr>
              <a:t>||')' as d from USER_TYPES </a:t>
            </a:r>
            <a:endParaRPr lang="ko-Kore-KR" altLang="en-US" dirty="0">
              <a:latin typeface="Menlo" panose="020B060903080402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73BA3F-B74D-2148-AAEB-736F5BB76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39" y="3301824"/>
            <a:ext cx="4557323" cy="199785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98FA73-5C36-E747-84C6-9FBB49D567F5}"/>
              </a:ext>
            </a:extLst>
          </p:cNvPr>
          <p:cNvSpPr/>
          <p:nvPr/>
        </p:nvSpPr>
        <p:spPr>
          <a:xfrm>
            <a:off x="582118" y="56541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dirty="0">
                <a:latin typeface="Menlo" panose="020B0609030804020204" pitchFamily="49" charset="0"/>
              </a:rPr>
              <a:t>select </a:t>
            </a:r>
            <a:r>
              <a:rPr lang="en-US" altLang="ko-Kore-KR" dirty="0" err="1">
                <a:latin typeface="Menlo" panose="020B0609030804020204" pitchFamily="49" charset="0"/>
              </a:rPr>
              <a:t>team_full_name</a:t>
            </a:r>
            <a:r>
              <a:rPr lang="en-US" altLang="ko-Kore-KR" dirty="0">
                <a:latin typeface="Menlo" panose="020B0609030804020204" pitchFamily="49" charset="0"/>
              </a:rPr>
              <a:t> as d, </a:t>
            </a:r>
            <a:r>
              <a:rPr lang="en-US" altLang="ko-Kore-KR" dirty="0" err="1">
                <a:latin typeface="Menlo" panose="020B0609030804020204" pitchFamily="49" charset="0"/>
              </a:rPr>
              <a:t>team_id</a:t>
            </a:r>
            <a:r>
              <a:rPr lang="en-US" altLang="ko-Kore-KR" dirty="0">
                <a:latin typeface="Menlo" panose="020B0609030804020204" pitchFamily="49" charset="0"/>
              </a:rPr>
              <a:t> as r </a:t>
            </a:r>
          </a:p>
          <a:p>
            <a:r>
              <a:rPr lang="en-US" altLang="ko-Kore-KR" dirty="0">
                <a:latin typeface="Menlo" panose="020B0609030804020204" pitchFamily="49" charset="0"/>
              </a:rPr>
              <a:t>from TEAMS </a:t>
            </a:r>
            <a:endParaRPr lang="en-US" altLang="ko-Kore-KR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6A6B304-7BA2-9B47-9236-CFEFF4F05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633" y="3939480"/>
            <a:ext cx="5082602" cy="272040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C89DF7-8630-B441-B880-0984C2DE65D2}"/>
              </a:ext>
            </a:extLst>
          </p:cNvPr>
          <p:cNvSpPr/>
          <p:nvPr/>
        </p:nvSpPr>
        <p:spPr>
          <a:xfrm>
            <a:off x="7396975" y="0"/>
            <a:ext cx="3337260" cy="523220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n-US" altLang="ko-Kore-KR" sz="2800" dirty="0"/>
              <a:t>https://</a:t>
            </a:r>
            <a:r>
              <a:rPr lang="en-US" altLang="ko-Kore-KR" sz="2800" dirty="0" err="1"/>
              <a:t>bit.ly</a:t>
            </a:r>
            <a:r>
              <a:rPr lang="en-US" altLang="ko-Kore-KR" sz="2800" dirty="0"/>
              <a:t>/3i06s9A</a:t>
            </a:r>
            <a:endParaRPr lang="ko-Kore-KR" altLang="en-US" sz="28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668439A-B21E-6B46-A07D-5177491AD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4235" y="-2520"/>
            <a:ext cx="1466983" cy="144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56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99E4D29-5F08-447A-A2A3-AB222BB4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F5A438A-392E-0A42-BCEF-A61316AF0B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28" b="-2"/>
          <a:stretch/>
        </p:blipFill>
        <p:spPr>
          <a:xfrm>
            <a:off x="185847" y="1265854"/>
            <a:ext cx="4334001" cy="206616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25FDD65-EAB8-104A-8141-5729970EB1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" r="26756"/>
          <a:stretch/>
        </p:blipFill>
        <p:spPr>
          <a:xfrm>
            <a:off x="8331619" y="215161"/>
            <a:ext cx="3247746" cy="1753560"/>
          </a:xfrm>
          <a:prstGeom prst="rect">
            <a:avLst/>
          </a:prstGeom>
        </p:spPr>
      </p:pic>
      <p:pic>
        <p:nvPicPr>
          <p:cNvPr id="17" name="그림 16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99809143-AD76-F441-8A94-7A470EED33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53" r="19723" b="-2"/>
          <a:stretch/>
        </p:blipFill>
        <p:spPr>
          <a:xfrm>
            <a:off x="5235127" y="4169183"/>
            <a:ext cx="3808694" cy="2624098"/>
          </a:xfrm>
          <a:prstGeom prst="rect">
            <a:avLst/>
          </a:prstGeom>
        </p:spPr>
      </p:pic>
      <p:pic>
        <p:nvPicPr>
          <p:cNvPr id="13" name="그림 12" descr="텍스트, 스크린샷, 표지판이(가) 표시된 사진&#10;&#10;자동 생성된 설명">
            <a:extLst>
              <a:ext uri="{FF2B5EF4-FFF2-40B4-BE49-F238E27FC236}">
                <a16:creationId xmlns:a16="http://schemas.microsoft.com/office/drawing/2014/main" id="{B65C99EF-4428-D74E-A7F1-4FFBCDA82E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370" b="1"/>
          <a:stretch/>
        </p:blipFill>
        <p:spPr>
          <a:xfrm>
            <a:off x="8331620" y="2034280"/>
            <a:ext cx="3248958" cy="22190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D316A0-47B1-394C-AB41-D8214B21A3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" t="-21582" r="-6" b="-4598"/>
          <a:stretch/>
        </p:blipFill>
        <p:spPr>
          <a:xfrm>
            <a:off x="5100818" y="-527458"/>
            <a:ext cx="3093176" cy="423072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16A59C-770B-AD40-851D-B6A889DF6EDA}"/>
              </a:ext>
            </a:extLst>
          </p:cNvPr>
          <p:cNvSpPr/>
          <p:nvPr/>
        </p:nvSpPr>
        <p:spPr>
          <a:xfrm>
            <a:off x="169290" y="34252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dirty="0">
                <a:latin typeface="Menlo" panose="020B0609030804020204" pitchFamily="49" charset="0"/>
              </a:rPr>
              <a:t>select </a:t>
            </a:r>
            <a:r>
              <a:rPr lang="en-US" altLang="ko-Kore-KR" dirty="0" err="1">
                <a:latin typeface="Menlo" panose="020B0609030804020204" pitchFamily="49" charset="0"/>
              </a:rPr>
              <a:t>type_id</a:t>
            </a:r>
            <a:r>
              <a:rPr lang="en-US" altLang="ko-Kore-KR" dirty="0">
                <a:latin typeface="Menlo" panose="020B0609030804020204" pitchFamily="49" charset="0"/>
              </a:rPr>
              <a:t> as r, </a:t>
            </a:r>
            <a:r>
              <a:rPr lang="en-US" altLang="ko-Kore-KR" dirty="0" err="1">
                <a:latin typeface="Menlo" panose="020B0609030804020204" pitchFamily="49" charset="0"/>
              </a:rPr>
              <a:t>type_name</a:t>
            </a:r>
            <a:r>
              <a:rPr lang="en-US" altLang="ko-Kore-KR" dirty="0">
                <a:latin typeface="Menlo" panose="020B0609030804020204" pitchFamily="49" charset="0"/>
              </a:rPr>
              <a:t> ||' ('||</a:t>
            </a:r>
            <a:r>
              <a:rPr lang="en-US" altLang="ko-Kore-KR" dirty="0" err="1">
                <a:latin typeface="Menlo" panose="020B0609030804020204" pitchFamily="49" charset="0"/>
              </a:rPr>
              <a:t>type_full_name</a:t>
            </a:r>
            <a:r>
              <a:rPr lang="en-US" altLang="ko-Kore-KR" dirty="0">
                <a:latin typeface="Menlo" panose="020B0609030804020204" pitchFamily="49" charset="0"/>
              </a:rPr>
              <a:t>||')' as d from USER_TYPES </a:t>
            </a:r>
            <a:endParaRPr lang="ko-Kore-KR" altLang="en-US" dirty="0">
              <a:latin typeface="Menlo" panose="020B0609030804020204" pitchFamily="49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EC6004-8ECF-494B-9B36-CFD6CB83673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2" r="1872" b="-2"/>
          <a:stretch/>
        </p:blipFill>
        <p:spPr>
          <a:xfrm>
            <a:off x="68302" y="5112487"/>
            <a:ext cx="5029200" cy="1208619"/>
          </a:xfrm>
          <a:prstGeom prst="rect">
            <a:avLst/>
          </a:prstGeom>
        </p:spPr>
      </p:pic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38EAFB9A-D264-0345-A9BF-0CEA11BC1C3B}"/>
              </a:ext>
            </a:extLst>
          </p:cNvPr>
          <p:cNvSpPr/>
          <p:nvPr/>
        </p:nvSpPr>
        <p:spPr>
          <a:xfrm>
            <a:off x="4443188" y="1782143"/>
            <a:ext cx="734291" cy="46592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0B276230-4051-2C4E-89F1-5E83F78B671F}"/>
              </a:ext>
            </a:extLst>
          </p:cNvPr>
          <p:cNvSpPr/>
          <p:nvPr/>
        </p:nvSpPr>
        <p:spPr>
          <a:xfrm>
            <a:off x="7964473" y="1833013"/>
            <a:ext cx="734291" cy="46592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B889E825-B63F-254A-A110-743A3280CD23}"/>
              </a:ext>
            </a:extLst>
          </p:cNvPr>
          <p:cNvSpPr/>
          <p:nvPr/>
        </p:nvSpPr>
        <p:spPr>
          <a:xfrm rot="7927042">
            <a:off x="4544329" y="3851981"/>
            <a:ext cx="734291" cy="46592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4527B0BB-AC3D-7F48-B715-DA65FA348079}"/>
              </a:ext>
            </a:extLst>
          </p:cNvPr>
          <p:cNvSpPr/>
          <p:nvPr/>
        </p:nvSpPr>
        <p:spPr>
          <a:xfrm rot="21409328">
            <a:off x="4839762" y="5401663"/>
            <a:ext cx="734291" cy="46592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8573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내용 개체 틀 10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C8D7A4CC-45F6-8A4E-AFEA-E4599B84D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1053" y="1496943"/>
            <a:ext cx="6014185" cy="3864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4D1351-2F12-B34F-80A7-08F1FE5D7619}"/>
              </a:ext>
            </a:extLst>
          </p:cNvPr>
          <p:cNvSpPr/>
          <p:nvPr/>
        </p:nvSpPr>
        <p:spPr>
          <a:xfrm>
            <a:off x="10744546" y="-24385"/>
            <a:ext cx="1447454" cy="1484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EF1D57-E521-E641-A429-B7D5CF128F4A}"/>
              </a:ext>
            </a:extLst>
          </p:cNvPr>
          <p:cNvSpPr/>
          <p:nvPr/>
        </p:nvSpPr>
        <p:spPr>
          <a:xfrm>
            <a:off x="14517" y="5423888"/>
            <a:ext cx="413453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kumimoji="1" lang="en-US" altLang="ko-KR" sz="2800" b="1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APEX: 20.2</a:t>
            </a: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- 2021-07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47C2A4-5199-4E48-85FF-26ED35BE8464}"/>
              </a:ext>
            </a:extLst>
          </p:cNvPr>
          <p:cNvSpPr/>
          <p:nvPr/>
        </p:nvSpPr>
        <p:spPr>
          <a:xfrm>
            <a:off x="152400" y="2487168"/>
            <a:ext cx="4459432" cy="127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kumimoji="1" lang="en-US" altLang="ko-Kore-KR" sz="2400" b="1" dirty="0">
                <a:solidFill>
                  <a:srgbClr val="FFC000"/>
                </a:solidFill>
              </a:rPr>
              <a:t>M02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-05</a:t>
            </a:r>
            <a:r>
              <a:rPr kumimoji="1" lang="en-US" altLang="ko-Kore-KR" sz="2400" b="1" dirty="0">
                <a:solidFill>
                  <a:srgbClr val="FFC000"/>
                </a:solidFill>
              </a:rPr>
              <a:t>.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이미지 처리 이슈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1AC0C5AB-56C3-6A4A-84A0-9D33A982C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ore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Oracle APEX 101</a:t>
            </a:r>
          </a:p>
          <a:p>
            <a:r>
              <a:rPr kumimoji="1" lang="en-US" altLang="ko-Kore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kumimoji="1" lang="en-US" altLang="en-US" sz="3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기본</a:t>
            </a:r>
            <a:r>
              <a:rPr kumimoji="1" lang="en-US" alt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altLang="en-US" sz="3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입문편</a:t>
            </a:r>
            <a:endParaRPr kumimoji="1" lang="en-US" altLang="ko-Kore-KR" sz="3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216F0C-DCFE-2F4A-9D36-05BEEF663146}"/>
              </a:ext>
            </a:extLst>
          </p:cNvPr>
          <p:cNvSpPr/>
          <p:nvPr/>
        </p:nvSpPr>
        <p:spPr>
          <a:xfrm>
            <a:off x="6005662" y="-24385"/>
            <a:ext cx="46070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3600" dirty="0"/>
              <a:t>https://</a:t>
            </a:r>
            <a:r>
              <a:rPr lang="en-US" altLang="ko-Kore-KR" sz="3600" dirty="0" err="1"/>
              <a:t>bit.ly</a:t>
            </a:r>
            <a:r>
              <a:rPr lang="en-US" altLang="ko-Kore-KR" sz="3600" dirty="0"/>
              <a:t>/3kVM3nU</a:t>
            </a:r>
            <a:endParaRPr lang="ko-Kore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8886B7-A8B0-6140-B084-6CAF9D6F8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782" y="-24385"/>
            <a:ext cx="1504218" cy="148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79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A368E-9074-1242-96DE-13EB69B9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kumimoji="1" lang="ko-Kore-KR" altLang="en-US" dirty="0"/>
              <a:t>작업</a:t>
            </a:r>
            <a:r>
              <a:rPr kumimoji="1" lang="ko-KR" altLang="en-US" dirty="0"/>
              <a:t> 절차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1C68D-E853-8944-A44F-A134CED00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이미지 출력 설정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Form &amp; Report</a:t>
            </a:r>
          </a:p>
          <a:p>
            <a:r>
              <a:rPr kumimoji="1" lang="ko-KR" altLang="en-US" dirty="0"/>
              <a:t>이미지 크기 조절 설정 </a:t>
            </a:r>
            <a:r>
              <a:rPr kumimoji="1" lang="en-US" altLang="ko-KR" dirty="0"/>
              <a:t>CSS</a:t>
            </a:r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pic>
        <p:nvPicPr>
          <p:cNvPr id="5" name="Picture 4" descr="작업 공간 배경">
            <a:extLst>
              <a:ext uri="{FF2B5EF4-FFF2-40B4-BE49-F238E27FC236}">
                <a16:creationId xmlns:a16="http://schemas.microsoft.com/office/drawing/2014/main" id="{98DEB4F6-A0D2-439F-BA3E-8FFCCAF0F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82" r="-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7353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4D8292F-A3E5-1343-A24D-910A7AD9B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1576"/>
            <a:ext cx="12192000" cy="6731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9FE6F8-80B7-6345-9349-0F9A890CB8BC}"/>
              </a:ext>
            </a:extLst>
          </p:cNvPr>
          <p:cNvSpPr/>
          <p:nvPr/>
        </p:nvSpPr>
        <p:spPr>
          <a:xfrm>
            <a:off x="3069" y="18356"/>
            <a:ext cx="3635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2800" dirty="0"/>
              <a:t>https://</a:t>
            </a:r>
            <a:r>
              <a:rPr lang="en-US" altLang="ko-Kore-KR" sz="2800" dirty="0" err="1"/>
              <a:t>bit.ly</a:t>
            </a:r>
            <a:r>
              <a:rPr lang="en-US" altLang="ko-Kore-KR" sz="2800" dirty="0"/>
              <a:t>/3kVM3nU</a:t>
            </a:r>
            <a:endParaRPr lang="ko-Kore-KR" altLang="en-US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66776C-83AD-5F43-BF34-098B873BE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250" y="3756190"/>
            <a:ext cx="9699820" cy="342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6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C57F49-759A-3443-9D90-0109809B9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" y="0"/>
            <a:ext cx="8051223" cy="4600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67EBB6-4C0A-E24C-A48C-29EEEDAE0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423" y="4600699"/>
            <a:ext cx="8609578" cy="22573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BD38578C-68FB-3A4E-B23F-D3038D5CB115}"/>
              </a:ext>
            </a:extLst>
          </p:cNvPr>
          <p:cNvSpPr/>
          <p:nvPr/>
        </p:nvSpPr>
        <p:spPr>
          <a:xfrm>
            <a:off x="7010399" y="4233553"/>
            <a:ext cx="581891" cy="73429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3184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내용 개체 틀 10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C8D7A4CC-45F6-8A4E-AFEA-E4599B84D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1053" y="1496943"/>
            <a:ext cx="6014185" cy="3864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4D1351-2F12-B34F-80A7-08F1FE5D7619}"/>
              </a:ext>
            </a:extLst>
          </p:cNvPr>
          <p:cNvSpPr/>
          <p:nvPr/>
        </p:nvSpPr>
        <p:spPr>
          <a:xfrm>
            <a:off x="10744546" y="-24385"/>
            <a:ext cx="1447454" cy="1484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EF1D57-E521-E641-A429-B7D5CF128F4A}"/>
              </a:ext>
            </a:extLst>
          </p:cNvPr>
          <p:cNvSpPr/>
          <p:nvPr/>
        </p:nvSpPr>
        <p:spPr>
          <a:xfrm>
            <a:off x="14517" y="5423888"/>
            <a:ext cx="413453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kumimoji="1" lang="en-US" altLang="ko-KR" sz="2800" b="1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APEX: 20.2</a:t>
            </a: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- 2021-07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92F91A-6543-3544-82E2-0D44F8EE3067}"/>
              </a:ext>
            </a:extLst>
          </p:cNvPr>
          <p:cNvSpPr/>
          <p:nvPr/>
        </p:nvSpPr>
        <p:spPr>
          <a:xfrm>
            <a:off x="152400" y="2487168"/>
            <a:ext cx="4459432" cy="127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kumimoji="1" lang="en-US" altLang="ko-Kore-KR" sz="2400" b="1" dirty="0">
                <a:solidFill>
                  <a:srgbClr val="FFC000"/>
                </a:solidFill>
              </a:rPr>
              <a:t>M02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-06</a:t>
            </a:r>
            <a:r>
              <a:rPr kumimoji="1" lang="en-US" altLang="ko-Kore-KR" sz="2400" b="1" dirty="0">
                <a:solidFill>
                  <a:srgbClr val="FFC000"/>
                </a:solidFill>
              </a:rPr>
              <a:t>.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입력 데이터 </a:t>
            </a:r>
            <a:r>
              <a:rPr kumimoji="1" lang="en-US" altLang="ko-Kore-KR" sz="2400" b="1" dirty="0">
                <a:solidFill>
                  <a:srgbClr val="FFC000"/>
                </a:solidFill>
              </a:rPr>
              <a:t>Validation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87954D2-BD34-A042-BD7B-551D897C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ore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Oracle APEX 101</a:t>
            </a:r>
          </a:p>
          <a:p>
            <a:r>
              <a:rPr kumimoji="1" lang="en-US" altLang="ko-Kore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kumimoji="1" lang="en-US" altLang="en-US" sz="3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기본</a:t>
            </a:r>
            <a:r>
              <a:rPr kumimoji="1" lang="en-US" alt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altLang="en-US" sz="3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입문편</a:t>
            </a:r>
            <a:endParaRPr kumimoji="1" lang="en-US" altLang="ko-Kore-KR" sz="3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E9C92A-CD17-3E41-AF0E-4435BDFCFC52}"/>
              </a:ext>
            </a:extLst>
          </p:cNvPr>
          <p:cNvSpPr/>
          <p:nvPr/>
        </p:nvSpPr>
        <p:spPr>
          <a:xfrm>
            <a:off x="6005662" y="-24385"/>
            <a:ext cx="41063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3600" dirty="0"/>
              <a:t>https://</a:t>
            </a:r>
            <a:r>
              <a:rPr lang="en-US" altLang="ko-Kore-KR" sz="3600" dirty="0" err="1"/>
              <a:t>bit.ly</a:t>
            </a:r>
            <a:r>
              <a:rPr lang="en-US" altLang="ko-Kore-KR" sz="3600" dirty="0"/>
              <a:t>/3j2pviX</a:t>
            </a:r>
            <a:endParaRPr lang="ko-Kore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BC81AC-5D0B-F14A-96F7-40F7EE67F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038" y="-24385"/>
            <a:ext cx="1503961" cy="148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98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373EAC-1748-1D4F-B051-D5427479A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921"/>
            <a:ext cx="12192000" cy="65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32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373EAC-1748-1D4F-B051-D5427479A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921"/>
            <a:ext cx="12192000" cy="6594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A92BC7-9A0F-F74D-B215-292F4779652D}"/>
              </a:ext>
            </a:extLst>
          </p:cNvPr>
          <p:cNvSpPr txBox="1"/>
          <p:nvPr/>
        </p:nvSpPr>
        <p:spPr>
          <a:xfrm>
            <a:off x="1163783" y="1032466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Email</a:t>
            </a:r>
            <a:r>
              <a:rPr kumimoji="1" lang="ko-KR" altLang="en-US" dirty="0" err="1">
                <a:solidFill>
                  <a:srgbClr val="FF0000"/>
                </a:solidFill>
              </a:rPr>
              <a:t>이아야</a:t>
            </a:r>
            <a:r>
              <a:rPr kumimoji="1" lang="ko-KR" altLang="en-US" dirty="0">
                <a:solidFill>
                  <a:srgbClr val="FF0000"/>
                </a:solidFill>
              </a:rPr>
              <a:t> 한다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F56B4-CEE6-A841-B8FE-264C548F793E}"/>
              </a:ext>
            </a:extLst>
          </p:cNvPr>
          <p:cNvSpPr txBox="1"/>
          <p:nvPr/>
        </p:nvSpPr>
        <p:spPr>
          <a:xfrm>
            <a:off x="6677891" y="1032466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Email</a:t>
            </a:r>
            <a:r>
              <a:rPr kumimoji="1" lang="ko-KR" altLang="en-US" dirty="0" err="1">
                <a:solidFill>
                  <a:srgbClr val="FF0000"/>
                </a:solidFill>
              </a:rPr>
              <a:t>이아야</a:t>
            </a:r>
            <a:r>
              <a:rPr kumimoji="1" lang="ko-KR" altLang="en-US" dirty="0">
                <a:solidFill>
                  <a:srgbClr val="FF0000"/>
                </a:solidFill>
              </a:rPr>
              <a:t> 한다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7CE7-053A-4947-B5DC-0E2462ACADAE}"/>
              </a:ext>
            </a:extLst>
          </p:cNvPr>
          <p:cNvSpPr txBox="1"/>
          <p:nvPr/>
        </p:nvSpPr>
        <p:spPr>
          <a:xfrm>
            <a:off x="7051964" y="1628212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핸드폰 데이터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488BCE-7AB4-5749-AE28-89EDDA7FFB11}"/>
              </a:ext>
            </a:extLst>
          </p:cNvPr>
          <p:cNvSpPr txBox="1"/>
          <p:nvPr/>
        </p:nvSpPr>
        <p:spPr>
          <a:xfrm>
            <a:off x="3848044" y="467103"/>
            <a:ext cx="449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solidFill>
                  <a:srgbClr val="FF0000"/>
                </a:solidFill>
              </a:rPr>
              <a:t>employee_id</a:t>
            </a:r>
            <a:r>
              <a:rPr kumimoji="1" lang="ko-KR" altLang="en-US" dirty="0">
                <a:solidFill>
                  <a:srgbClr val="FF0000"/>
                </a:solidFill>
              </a:rPr>
              <a:t>와 </a:t>
            </a:r>
            <a:r>
              <a:rPr kumimoji="1" lang="en-US" altLang="ko-KR" dirty="0">
                <a:solidFill>
                  <a:srgbClr val="FF0000"/>
                </a:solidFill>
              </a:rPr>
              <a:t>email</a:t>
            </a:r>
            <a:r>
              <a:rPr kumimoji="1" lang="ko-KR" altLang="en-US" dirty="0">
                <a:solidFill>
                  <a:srgbClr val="FF0000"/>
                </a:solidFill>
              </a:rPr>
              <a:t>은 같은 값이어야 한다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5C0D8-B726-7840-BF42-8AB4AD8209D4}"/>
              </a:ext>
            </a:extLst>
          </p:cNvPr>
          <p:cNvSpPr txBox="1"/>
          <p:nvPr/>
        </p:nvSpPr>
        <p:spPr>
          <a:xfrm>
            <a:off x="6096000" y="3390411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생년월일은 오늘 이전이어야 한다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079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19A2809-5905-DC40-BC62-DAF75796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07"/>
            <a:ext cx="12192000" cy="66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07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39FE6F8-80B7-6345-9349-0F9A890CB8BC}"/>
              </a:ext>
            </a:extLst>
          </p:cNvPr>
          <p:cNvSpPr/>
          <p:nvPr/>
        </p:nvSpPr>
        <p:spPr>
          <a:xfrm>
            <a:off x="3069" y="18356"/>
            <a:ext cx="3372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2800" dirty="0"/>
              <a:t>https://bit.ly/3eOiReL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8F54C05-872F-4446-A421-CAEB901BB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9811"/>
            <a:ext cx="12192000" cy="62981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9EC6321-4956-6240-BB22-78AB9EA7E53D}"/>
              </a:ext>
            </a:extLst>
          </p:cNvPr>
          <p:cNvSpPr/>
          <p:nvPr/>
        </p:nvSpPr>
        <p:spPr>
          <a:xfrm>
            <a:off x="3130475" y="4507454"/>
            <a:ext cx="8477026" cy="2226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752622E1-CA36-924B-BBF1-36D691286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724" y="4383741"/>
            <a:ext cx="8735210" cy="197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00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16197A-C2CE-984E-900B-A71414368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30168" cy="68580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40C5A64-4DAE-694A-9539-A6BA34793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50" y="0"/>
            <a:ext cx="3314700" cy="46863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08A1578-495E-A540-868D-E698A0725B9E}"/>
              </a:ext>
            </a:extLst>
          </p:cNvPr>
          <p:cNvSpPr/>
          <p:nvPr/>
        </p:nvSpPr>
        <p:spPr>
          <a:xfrm>
            <a:off x="5631590" y="5373445"/>
            <a:ext cx="41063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3600"/>
              <a:t>https://bit.ly/3j2pviX</a:t>
            </a:r>
            <a:endParaRPr lang="ko-Kore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014D5E-19E4-DE40-B16A-E9DEB95E6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966" y="5373445"/>
            <a:ext cx="1503961" cy="148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89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내용 개체 틀 10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C8D7A4CC-45F6-8A4E-AFEA-E4599B84D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1053" y="1496943"/>
            <a:ext cx="6014185" cy="3864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4D1351-2F12-B34F-80A7-08F1FE5D7619}"/>
              </a:ext>
            </a:extLst>
          </p:cNvPr>
          <p:cNvSpPr/>
          <p:nvPr/>
        </p:nvSpPr>
        <p:spPr>
          <a:xfrm>
            <a:off x="10744546" y="-24385"/>
            <a:ext cx="1447454" cy="1484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546C10-F999-E84B-BE16-89738A5097D1}"/>
              </a:ext>
            </a:extLst>
          </p:cNvPr>
          <p:cNvSpPr/>
          <p:nvPr/>
        </p:nvSpPr>
        <p:spPr>
          <a:xfrm>
            <a:off x="14517" y="5423888"/>
            <a:ext cx="413453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kumimoji="1" lang="en-US" altLang="ko-KR" sz="2800" b="1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APEX: 20.2</a:t>
            </a: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- 2021-07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28C059-2EEE-384D-A528-A94A96A745D0}"/>
              </a:ext>
            </a:extLst>
          </p:cNvPr>
          <p:cNvSpPr/>
          <p:nvPr/>
        </p:nvSpPr>
        <p:spPr>
          <a:xfrm>
            <a:off x="152400" y="2487168"/>
            <a:ext cx="4459432" cy="127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kumimoji="1" lang="en-US" altLang="ko-Kore-KR" sz="2400" b="1" dirty="0">
                <a:solidFill>
                  <a:srgbClr val="FFC000"/>
                </a:solidFill>
              </a:rPr>
              <a:t>M02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-07</a:t>
            </a:r>
            <a:r>
              <a:rPr kumimoji="1" lang="en-US" altLang="ko-Kore-KR" sz="2400" b="1" dirty="0">
                <a:solidFill>
                  <a:srgbClr val="FFC000"/>
                </a:solidFill>
              </a:rPr>
              <a:t>.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입력 폼 기본  처리</a:t>
            </a:r>
            <a:endParaRPr kumimoji="1" lang="en-US" altLang="ko-KR" sz="2400" b="1" dirty="0">
              <a:solidFill>
                <a:srgbClr val="FFC000"/>
              </a:solidFill>
            </a:endParaRP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rgbClr val="FFC000"/>
                </a:solidFill>
              </a:rPr>
              <a:t>(Server Side, Default, Read Only)</a:t>
            </a:r>
            <a:endParaRPr kumimoji="1" lang="ko-KR" altLang="en-US" sz="2400" b="1" dirty="0">
              <a:solidFill>
                <a:srgbClr val="FFC000"/>
              </a:solidFill>
            </a:endParaRPr>
          </a:p>
          <a:p>
            <a:pPr>
              <a:spcAft>
                <a:spcPts val="600"/>
              </a:spcAft>
            </a:pPr>
            <a:endParaRPr kumimoji="1" lang="en-US" altLang="ko-Kore-KR" sz="2400" b="1" dirty="0">
              <a:solidFill>
                <a:srgbClr val="FFC000"/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307DF1E7-12F2-9044-99F2-EAF4C45EFCBF}"/>
              </a:ext>
            </a:extLst>
          </p:cNvPr>
          <p:cNvSpPr txBox="1">
            <a:spLocks/>
          </p:cNvSpPr>
          <p:nvPr/>
        </p:nvSpPr>
        <p:spPr>
          <a:xfrm>
            <a:off x="765051" y="662400"/>
            <a:ext cx="3384000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3600" b="1" dirty="0">
                <a:solidFill>
                  <a:schemeClr val="bg1"/>
                </a:solidFill>
              </a:rPr>
              <a:t>Oracle APEX 101</a:t>
            </a:r>
          </a:p>
          <a:p>
            <a:r>
              <a:rPr kumimoji="1" lang="en-US" altLang="ko-Kore-KR" sz="3600" b="1" dirty="0">
                <a:solidFill>
                  <a:schemeClr val="bg1"/>
                </a:solidFill>
              </a:rPr>
              <a:t>- </a:t>
            </a:r>
            <a:r>
              <a:rPr kumimoji="1" lang="en-US" altLang="en-US" sz="3600" b="1" dirty="0" err="1">
                <a:solidFill>
                  <a:schemeClr val="bg1"/>
                </a:solidFill>
              </a:rPr>
              <a:t>기본</a:t>
            </a:r>
            <a:r>
              <a:rPr kumimoji="1" lang="en-US" altLang="en-US" sz="3600" b="1" dirty="0">
                <a:solidFill>
                  <a:schemeClr val="bg1"/>
                </a:solidFill>
              </a:rPr>
              <a:t> </a:t>
            </a:r>
            <a:r>
              <a:rPr kumimoji="1" lang="en-US" altLang="en-US" sz="3600" b="1" dirty="0" err="1">
                <a:solidFill>
                  <a:schemeClr val="bg1"/>
                </a:solidFill>
              </a:rPr>
              <a:t>입문편</a:t>
            </a:r>
            <a:endParaRPr kumimoji="1" lang="en-US" altLang="ko-Kore-KR" sz="36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B584BAE-3311-654F-8959-EAA5704AA26A}"/>
              </a:ext>
            </a:extLst>
          </p:cNvPr>
          <p:cNvSpPr/>
          <p:nvPr/>
        </p:nvSpPr>
        <p:spPr>
          <a:xfrm>
            <a:off x="6005662" y="-24385"/>
            <a:ext cx="4184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3600" dirty="0"/>
              <a:t>https://</a:t>
            </a:r>
            <a:r>
              <a:rPr lang="en-US" altLang="ko-Kore-KR" sz="3600" dirty="0" err="1"/>
              <a:t>bit.ly</a:t>
            </a:r>
            <a:r>
              <a:rPr lang="en-US" altLang="ko-Kore-KR" sz="3600" dirty="0"/>
              <a:t>/3rxvqjN</a:t>
            </a:r>
            <a:endParaRPr lang="ko-Kore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DB1420-B21E-8648-A017-D2AF6D82F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3016" y="1186"/>
            <a:ext cx="1458984" cy="14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23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D412E5C-A9D2-6547-B307-2621146B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552" y="854944"/>
            <a:ext cx="3644900" cy="1435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78FBD4-2DBC-7747-8543-2EF21E16D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563" y="857831"/>
            <a:ext cx="3657600" cy="32639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ABBD75B-6EA9-3C4C-A603-5D1A49B5D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095" y="4418632"/>
            <a:ext cx="3683000" cy="1003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9EB719-3D0B-D947-97AB-CBF69EE2B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095" y="2758031"/>
            <a:ext cx="3683000" cy="106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04C1DA-38D0-A145-BF40-B6C7D9BB6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0870" y="4342432"/>
            <a:ext cx="3771900" cy="1079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1C1BD11-DC75-4846-978D-C3D96B91A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820" y="854944"/>
            <a:ext cx="35941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24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6F97B-0065-7444-A1B5-1A3504C12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2252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2400" dirty="0"/>
              <a:t>https://</a:t>
            </a:r>
            <a:r>
              <a:rPr kumimoji="1" lang="en-US" altLang="ko-Kore-KR" sz="2400" dirty="0" err="1"/>
              <a:t>docs.oracle.com</a:t>
            </a:r>
            <a:r>
              <a:rPr kumimoji="1" lang="en-US" altLang="ko-Kore-KR" sz="2400" dirty="0"/>
              <a:t>/database/121/HTMDB/concept_sub.htm#HTMDB03024</a:t>
            </a:r>
            <a:endParaRPr kumimoji="1" lang="ko-Kore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4644FF-FD4D-E341-A1D3-B3EB6E603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37" y="1055820"/>
            <a:ext cx="11817926" cy="4351338"/>
          </a:xfrm>
        </p:spPr>
        <p:txBody>
          <a:bodyPr numCol="3">
            <a:normAutofit fontScale="77500" lnSpcReduction="20000"/>
          </a:bodyPr>
          <a:lstStyle/>
          <a:p>
            <a:r>
              <a:rPr kumimoji="1" lang="en-US" altLang="ko-Kore-KR" dirty="0"/>
              <a:t>APEX$ROW_NUM</a:t>
            </a:r>
          </a:p>
          <a:p>
            <a:r>
              <a:rPr kumimoji="1" lang="en-US" altLang="ko-Kore-KR" dirty="0"/>
              <a:t>APEX$ROW_SELECTOR</a:t>
            </a:r>
          </a:p>
          <a:p>
            <a:r>
              <a:rPr kumimoji="1" lang="en-US" altLang="ko-Kore-KR" dirty="0"/>
              <a:t>APEX$ROW_STATUS</a:t>
            </a:r>
          </a:p>
          <a:p>
            <a:r>
              <a:rPr kumimoji="1" lang="en-US" altLang="ko-Kore-KR" dirty="0">
                <a:solidFill>
                  <a:srgbClr val="FF0000"/>
                </a:solidFill>
              </a:rPr>
              <a:t>APP_ID</a:t>
            </a:r>
          </a:p>
          <a:p>
            <a:r>
              <a:rPr kumimoji="1" lang="en-US" altLang="ko-Kore-KR" dirty="0"/>
              <a:t>APP_ALIAS</a:t>
            </a:r>
          </a:p>
          <a:p>
            <a:r>
              <a:rPr kumimoji="1" lang="en-US" altLang="ko-Kore-KR" dirty="0"/>
              <a:t>APP_DATE_TIME_FORMAT</a:t>
            </a:r>
          </a:p>
          <a:p>
            <a:r>
              <a:rPr kumimoji="1" lang="en-US" altLang="ko-Kore-KR" dirty="0"/>
              <a:t>APP_IMAGES</a:t>
            </a:r>
          </a:p>
          <a:p>
            <a:r>
              <a:rPr kumimoji="1" lang="en-US" altLang="ko-Kore-KR" dirty="0"/>
              <a:t>APP_NLS_DATE_FORMAT</a:t>
            </a:r>
          </a:p>
          <a:p>
            <a:r>
              <a:rPr kumimoji="1" lang="en-US" altLang="ko-Kore-KR" dirty="0"/>
              <a:t>APP_NLS_TIMESTAMP_FORMAT</a:t>
            </a:r>
          </a:p>
          <a:p>
            <a:r>
              <a:rPr kumimoji="1" lang="en-US" altLang="ko-Kore-KR" dirty="0"/>
              <a:t>APP_NLS_TIMESTAMP_TZ_FORMAT</a:t>
            </a:r>
          </a:p>
          <a:p>
            <a:r>
              <a:rPr kumimoji="1" lang="en-US" altLang="ko-Kore-KR" dirty="0"/>
              <a:t>APP_IMAGES</a:t>
            </a:r>
          </a:p>
          <a:p>
            <a:r>
              <a:rPr kumimoji="1" lang="en-US" altLang="ko-Kore-KR" dirty="0">
                <a:solidFill>
                  <a:srgbClr val="FF0000"/>
                </a:solidFill>
              </a:rPr>
              <a:t>APP_PAGE_ID</a:t>
            </a:r>
          </a:p>
          <a:p>
            <a:r>
              <a:rPr kumimoji="1" lang="en-US" altLang="ko-Kore-KR" dirty="0">
                <a:solidFill>
                  <a:srgbClr val="FF0000"/>
                </a:solidFill>
              </a:rPr>
              <a:t>APP_SESSION</a:t>
            </a:r>
          </a:p>
          <a:p>
            <a:r>
              <a:rPr kumimoji="1" lang="en-US" altLang="ko-Kore-KR" dirty="0"/>
              <a:t>APP_SESSION_VISIBLE</a:t>
            </a:r>
          </a:p>
          <a:p>
            <a:r>
              <a:rPr kumimoji="1" lang="en-US" altLang="ko-Kore-KR" dirty="0"/>
              <a:t>APP_UNIQUE_PAGE_ID</a:t>
            </a:r>
          </a:p>
          <a:p>
            <a:r>
              <a:rPr kumimoji="1" lang="en-US" altLang="ko-Kore-KR" dirty="0">
                <a:solidFill>
                  <a:srgbClr val="FF0000"/>
                </a:solidFill>
              </a:rPr>
              <a:t>APP_USER</a:t>
            </a:r>
          </a:p>
          <a:p>
            <a:r>
              <a:rPr kumimoji="1" lang="en-US" altLang="ko-Kore-KR" dirty="0"/>
              <a:t>AUTHENTICATED_URL_PREFIX</a:t>
            </a:r>
          </a:p>
          <a:p>
            <a:r>
              <a:rPr kumimoji="1" lang="en-US" altLang="ko-Kore-KR" dirty="0"/>
              <a:t>BROWSER_LANGUAGE</a:t>
            </a:r>
          </a:p>
          <a:p>
            <a:r>
              <a:rPr kumimoji="1" lang="en-US" altLang="ko-Kore-KR" dirty="0"/>
              <a:t>CURRENT_PARENT_TAB_TEXT</a:t>
            </a:r>
          </a:p>
          <a:p>
            <a:r>
              <a:rPr kumimoji="1" lang="en-US" altLang="ko-Kore-KR" dirty="0"/>
              <a:t>DEBUG</a:t>
            </a:r>
          </a:p>
          <a:p>
            <a:r>
              <a:rPr kumimoji="1" lang="en-US" altLang="ko-Kore-KR" dirty="0"/>
              <a:t>HOME_LINK</a:t>
            </a:r>
          </a:p>
          <a:p>
            <a:r>
              <a:rPr kumimoji="1" lang="en-US" altLang="ko-Kore-KR" dirty="0"/>
              <a:t>IMAGE_PREFIX</a:t>
            </a:r>
          </a:p>
          <a:p>
            <a:r>
              <a:rPr kumimoji="1" lang="en-US" altLang="ko-Kore-KR" dirty="0"/>
              <a:t>LOGIN_URL</a:t>
            </a:r>
          </a:p>
          <a:p>
            <a:r>
              <a:rPr kumimoji="1" lang="en-US" altLang="ko-Kore-KR" dirty="0"/>
              <a:t>LOGOUT_URL</a:t>
            </a:r>
          </a:p>
          <a:p>
            <a:r>
              <a:rPr kumimoji="1" lang="en-US" altLang="ko-Kore-KR" dirty="0"/>
              <a:t>PRINTER_FRIENDLY</a:t>
            </a:r>
          </a:p>
          <a:p>
            <a:r>
              <a:rPr kumimoji="1" lang="en-US" altLang="ko-Kore-KR" dirty="0"/>
              <a:t>PROXY_SERVER</a:t>
            </a:r>
          </a:p>
          <a:p>
            <a:r>
              <a:rPr kumimoji="1" lang="en-US" altLang="ko-Kore-KR" dirty="0"/>
              <a:t>PUBLIC_URL_PREFIX</a:t>
            </a:r>
          </a:p>
          <a:p>
            <a:r>
              <a:rPr kumimoji="1" lang="en-US" altLang="ko-Kore-KR" dirty="0"/>
              <a:t>REQUEST</a:t>
            </a:r>
          </a:p>
          <a:p>
            <a:r>
              <a:rPr kumimoji="1" lang="en-US" altLang="ko-Kore-KR" dirty="0"/>
              <a:t>SCHEMA OWNER</a:t>
            </a:r>
          </a:p>
          <a:p>
            <a:r>
              <a:rPr kumimoji="1" lang="en-US" altLang="ko-Kore-KR" dirty="0"/>
              <a:t>SQLERRM</a:t>
            </a:r>
          </a:p>
          <a:p>
            <a:r>
              <a:rPr kumimoji="1" lang="en-US" altLang="ko-Kore-KR" dirty="0"/>
              <a:t>SYSDATE_YYYYMMDD</a:t>
            </a:r>
          </a:p>
          <a:p>
            <a:r>
              <a:rPr kumimoji="1" lang="en-US" altLang="ko-Kore-KR" dirty="0"/>
              <a:t>WORKSPACE_IMAGES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BE4098-D808-7943-BB05-B187C6C71389}"/>
              </a:ext>
            </a:extLst>
          </p:cNvPr>
          <p:cNvSpPr/>
          <p:nvPr/>
        </p:nvSpPr>
        <p:spPr>
          <a:xfrm>
            <a:off x="317321" y="121221"/>
            <a:ext cx="5059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4800" dirty="0"/>
              <a:t>Substitution Strings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3AF3A0E7-5BBF-FE40-9932-A6664584D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853" y="4291440"/>
            <a:ext cx="4204855" cy="183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40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내용 개체 틀 10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C8D7A4CC-45F6-8A4E-AFEA-E4599B84D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1053" y="1496943"/>
            <a:ext cx="6014185" cy="3864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4D1351-2F12-B34F-80A7-08F1FE5D7619}"/>
              </a:ext>
            </a:extLst>
          </p:cNvPr>
          <p:cNvSpPr/>
          <p:nvPr/>
        </p:nvSpPr>
        <p:spPr>
          <a:xfrm>
            <a:off x="10744546" y="-24385"/>
            <a:ext cx="1447454" cy="1484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EF1D57-E521-E641-A429-B7D5CF128F4A}"/>
              </a:ext>
            </a:extLst>
          </p:cNvPr>
          <p:cNvSpPr/>
          <p:nvPr/>
        </p:nvSpPr>
        <p:spPr>
          <a:xfrm>
            <a:off x="14517" y="5423888"/>
            <a:ext cx="413453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kumimoji="1" lang="en-US" altLang="ko-KR" sz="2800" b="1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APEX: 20.2</a:t>
            </a: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- 2021-07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05F244-F389-C441-BCEB-E8EB15868891}"/>
              </a:ext>
            </a:extLst>
          </p:cNvPr>
          <p:cNvSpPr/>
          <p:nvPr/>
        </p:nvSpPr>
        <p:spPr>
          <a:xfrm>
            <a:off x="152400" y="2487168"/>
            <a:ext cx="4459432" cy="127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kumimoji="1" lang="en-US" altLang="ko-Kore-KR" sz="2400" b="1" dirty="0">
                <a:solidFill>
                  <a:srgbClr val="FFC000"/>
                </a:solidFill>
              </a:rPr>
              <a:t>M02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-08</a:t>
            </a:r>
            <a:r>
              <a:rPr kumimoji="1" lang="en-US" altLang="ko-Kore-KR" sz="2400" b="1" dirty="0">
                <a:solidFill>
                  <a:srgbClr val="FFC000"/>
                </a:solidFill>
              </a:rPr>
              <a:t>.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 검색 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&amp;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 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Dynamic Action</a:t>
            </a:r>
            <a:endParaRPr kumimoji="1" lang="en-US" altLang="ko-Kore-KR" sz="2400" b="1" dirty="0">
              <a:solidFill>
                <a:srgbClr val="FFC000"/>
              </a:solidFill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BBC77A1-B7F4-4A4F-8F27-BC2D2ED6BBF2}"/>
              </a:ext>
            </a:extLst>
          </p:cNvPr>
          <p:cNvSpPr txBox="1">
            <a:spLocks/>
          </p:cNvSpPr>
          <p:nvPr/>
        </p:nvSpPr>
        <p:spPr>
          <a:xfrm>
            <a:off x="765051" y="662400"/>
            <a:ext cx="3384000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3600" b="1" dirty="0">
                <a:solidFill>
                  <a:schemeClr val="bg1"/>
                </a:solidFill>
              </a:rPr>
              <a:t>Oracle APEX 101</a:t>
            </a:r>
          </a:p>
          <a:p>
            <a:r>
              <a:rPr kumimoji="1" lang="en-US" altLang="ko-Kore-KR" sz="3600" b="1" dirty="0">
                <a:solidFill>
                  <a:schemeClr val="bg1"/>
                </a:solidFill>
              </a:rPr>
              <a:t>- </a:t>
            </a:r>
            <a:r>
              <a:rPr kumimoji="1" lang="en-US" altLang="en-US" sz="3600" b="1" dirty="0" err="1">
                <a:solidFill>
                  <a:schemeClr val="bg1"/>
                </a:solidFill>
              </a:rPr>
              <a:t>기본</a:t>
            </a:r>
            <a:r>
              <a:rPr kumimoji="1" lang="en-US" altLang="en-US" sz="3600" b="1" dirty="0">
                <a:solidFill>
                  <a:schemeClr val="bg1"/>
                </a:solidFill>
              </a:rPr>
              <a:t> </a:t>
            </a:r>
            <a:r>
              <a:rPr kumimoji="1" lang="en-US" altLang="en-US" sz="3600" b="1" dirty="0" err="1">
                <a:solidFill>
                  <a:schemeClr val="bg1"/>
                </a:solidFill>
              </a:rPr>
              <a:t>입문편</a:t>
            </a:r>
            <a:endParaRPr kumimoji="1" lang="en-US" altLang="ko-Kore-KR" sz="3600" b="1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26A873-52F2-2648-8DB0-193C484BB62E}"/>
              </a:ext>
            </a:extLst>
          </p:cNvPr>
          <p:cNvSpPr/>
          <p:nvPr/>
        </p:nvSpPr>
        <p:spPr>
          <a:xfrm>
            <a:off x="6005662" y="-24385"/>
            <a:ext cx="408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3600" dirty="0"/>
              <a:t>https://</a:t>
            </a:r>
            <a:r>
              <a:rPr lang="en-US" altLang="ko-Kore-KR" sz="3600" dirty="0" err="1"/>
              <a:t>bit.ly</a:t>
            </a:r>
            <a:r>
              <a:rPr lang="en-US" altLang="ko-Kore-KR" sz="3600" dirty="0"/>
              <a:t>/3iOjara</a:t>
            </a:r>
            <a:endParaRPr lang="ko-Kore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E780A1-F62C-2142-8A01-488B7D09C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1564" y="0"/>
            <a:ext cx="1450436" cy="14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34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3A1AE0-1E3B-4A49-81F7-D09BC2E1E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6" y="457200"/>
            <a:ext cx="1116168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0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A368E-9074-1242-96DE-13EB69B9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kumimoji="1" lang="ko-Kore-KR" altLang="en-US" dirty="0"/>
              <a:t>작업</a:t>
            </a:r>
            <a:r>
              <a:rPr kumimoji="1" lang="ko-KR" altLang="en-US" dirty="0"/>
              <a:t> 절차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1C68D-E853-8944-A44F-A134CED00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Title Region </a:t>
            </a:r>
            <a:r>
              <a:rPr kumimoji="1" lang="ko-KR" altLang="en-US" dirty="0"/>
              <a:t>추가</a:t>
            </a:r>
            <a:endParaRPr kumimoji="1" lang="en-US" altLang="ko-KR" dirty="0"/>
          </a:p>
          <a:p>
            <a:r>
              <a:rPr kumimoji="1" lang="en-US" altLang="ko-Kore-KR" dirty="0"/>
              <a:t>Search Region </a:t>
            </a:r>
            <a:r>
              <a:rPr kumimoji="1" lang="ko-KR" altLang="en-US" dirty="0"/>
              <a:t>추가</a:t>
            </a:r>
            <a:endParaRPr kumimoji="1" lang="en-US" altLang="ko-KR" dirty="0"/>
          </a:p>
          <a:p>
            <a:r>
              <a:rPr kumimoji="1" lang="ko-KR" altLang="en-US" dirty="0"/>
              <a:t>검색 조건 추가</a:t>
            </a:r>
            <a:endParaRPr kumimoji="1" lang="en-US" altLang="ko-KR" dirty="0"/>
          </a:p>
          <a:p>
            <a:r>
              <a:rPr kumimoji="1" lang="en-US" altLang="ko-Kore-KR" dirty="0"/>
              <a:t>Default </a:t>
            </a:r>
            <a:r>
              <a:rPr kumimoji="1" lang="ko-KR" altLang="en-US" dirty="0"/>
              <a:t>설정</a:t>
            </a:r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pic>
        <p:nvPicPr>
          <p:cNvPr id="5" name="Picture 4" descr="작업 공간 배경">
            <a:extLst>
              <a:ext uri="{FF2B5EF4-FFF2-40B4-BE49-F238E27FC236}">
                <a16:creationId xmlns:a16="http://schemas.microsoft.com/office/drawing/2014/main" id="{98DEB4F6-A0D2-439F-BA3E-8FFCCAF0F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82" r="-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7AA169E-85A2-0141-B49A-58B1BCF8BB61}"/>
              </a:ext>
            </a:extLst>
          </p:cNvPr>
          <p:cNvSpPr/>
          <p:nvPr/>
        </p:nvSpPr>
        <p:spPr>
          <a:xfrm>
            <a:off x="6005662" y="-24385"/>
            <a:ext cx="408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3600" dirty="0"/>
              <a:t>https://</a:t>
            </a:r>
            <a:r>
              <a:rPr lang="en-US" altLang="ko-Kore-KR" sz="3600" dirty="0" err="1"/>
              <a:t>bit.ly</a:t>
            </a:r>
            <a:r>
              <a:rPr lang="en-US" altLang="ko-Kore-KR" sz="3600" dirty="0"/>
              <a:t>/3iOjara</a:t>
            </a:r>
            <a:endParaRPr lang="ko-Kore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FEA9ED-40B5-CE41-8B38-5271C2F60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1564" y="0"/>
            <a:ext cx="1450436" cy="14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37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내용 개체 틀 10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C8D7A4CC-45F6-8A4E-AFEA-E4599B84D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68326" y="2261198"/>
            <a:ext cx="7171865" cy="46079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4D1351-2F12-B34F-80A7-08F1FE5D7619}"/>
              </a:ext>
            </a:extLst>
          </p:cNvPr>
          <p:cNvSpPr/>
          <p:nvPr/>
        </p:nvSpPr>
        <p:spPr>
          <a:xfrm>
            <a:off x="10744546" y="-24385"/>
            <a:ext cx="1447454" cy="1484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B19C09-A69E-1244-B402-04E026D9079F}"/>
              </a:ext>
            </a:extLst>
          </p:cNvPr>
          <p:cNvSpPr/>
          <p:nvPr/>
        </p:nvSpPr>
        <p:spPr>
          <a:xfrm>
            <a:off x="0" y="5442228"/>
            <a:ext cx="413453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kumimoji="1" lang="en-US" altLang="ko-KR" sz="2800" b="1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APEX: 20.2</a:t>
            </a: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- 2021-07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243B22-87D1-2C4C-8455-953097212B9B}"/>
              </a:ext>
            </a:extLst>
          </p:cNvPr>
          <p:cNvSpPr/>
          <p:nvPr/>
        </p:nvSpPr>
        <p:spPr>
          <a:xfrm>
            <a:off x="137883" y="2505508"/>
            <a:ext cx="4459432" cy="127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kumimoji="1" lang="en-US" altLang="ko-Kore-KR" sz="2400" b="1" dirty="0">
                <a:solidFill>
                  <a:srgbClr val="FFC000"/>
                </a:solidFill>
              </a:rPr>
              <a:t>M03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-01: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관련 데이터베이스 객체 생성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69CDDA9-9C99-6045-A2FA-B3AD4618A7B7}"/>
              </a:ext>
            </a:extLst>
          </p:cNvPr>
          <p:cNvSpPr txBox="1">
            <a:spLocks/>
          </p:cNvSpPr>
          <p:nvPr/>
        </p:nvSpPr>
        <p:spPr>
          <a:xfrm>
            <a:off x="750534" y="680740"/>
            <a:ext cx="3384000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3600" b="1" dirty="0">
                <a:solidFill>
                  <a:schemeClr val="bg1"/>
                </a:solidFill>
              </a:rPr>
              <a:t>Oracle APEX 101</a:t>
            </a:r>
          </a:p>
          <a:p>
            <a:r>
              <a:rPr kumimoji="1" lang="en-US" altLang="ko-Kore-KR" sz="3600" b="1" dirty="0">
                <a:solidFill>
                  <a:schemeClr val="bg1"/>
                </a:solidFill>
              </a:rPr>
              <a:t>- </a:t>
            </a:r>
            <a:r>
              <a:rPr kumimoji="1" lang="en-US" altLang="en-US" sz="3600" b="1" dirty="0" err="1">
                <a:solidFill>
                  <a:schemeClr val="bg1"/>
                </a:solidFill>
              </a:rPr>
              <a:t>기본</a:t>
            </a:r>
            <a:r>
              <a:rPr kumimoji="1" lang="en-US" altLang="en-US" sz="3600" b="1" dirty="0">
                <a:solidFill>
                  <a:schemeClr val="bg1"/>
                </a:solidFill>
              </a:rPr>
              <a:t> </a:t>
            </a:r>
            <a:r>
              <a:rPr kumimoji="1" lang="en-US" altLang="en-US" sz="3600" b="1" dirty="0" err="1">
                <a:solidFill>
                  <a:schemeClr val="bg1"/>
                </a:solidFill>
              </a:rPr>
              <a:t>입문편</a:t>
            </a:r>
            <a:endParaRPr kumimoji="1" lang="en-US" altLang="ko-Kore-KR" sz="36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F0593C-BA24-1842-A9E4-972E36DC3BB9}"/>
              </a:ext>
            </a:extLst>
          </p:cNvPr>
          <p:cNvSpPr/>
          <p:nvPr/>
        </p:nvSpPr>
        <p:spPr>
          <a:xfrm>
            <a:off x="6757351" y="95965"/>
            <a:ext cx="3849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3200" dirty="0"/>
              <a:t>https://bit.ly/3iQNNfs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8D438B-E563-C44E-A946-3FF8703CE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546" y="0"/>
            <a:ext cx="1447454" cy="143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16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내용 개체 틀 10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C8D7A4CC-45F6-8A4E-AFEA-E4599B84D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1053" y="1496943"/>
            <a:ext cx="6014185" cy="3864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4D1351-2F12-B34F-80A7-08F1FE5D7619}"/>
              </a:ext>
            </a:extLst>
          </p:cNvPr>
          <p:cNvSpPr/>
          <p:nvPr/>
        </p:nvSpPr>
        <p:spPr>
          <a:xfrm>
            <a:off x="10744546" y="-24385"/>
            <a:ext cx="1447454" cy="1484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5DADF3-CAC0-F54D-9C20-BD1307162DE0}"/>
              </a:ext>
            </a:extLst>
          </p:cNvPr>
          <p:cNvSpPr/>
          <p:nvPr/>
        </p:nvSpPr>
        <p:spPr>
          <a:xfrm>
            <a:off x="14517" y="5423888"/>
            <a:ext cx="413453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kumimoji="1" lang="en-US" altLang="ko-KR" sz="2800" b="1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APEX: 20.2</a:t>
            </a: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- 2021-07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44BA09-DC87-8541-BB62-E36FB93E6DF1}"/>
              </a:ext>
            </a:extLst>
          </p:cNvPr>
          <p:cNvSpPr/>
          <p:nvPr/>
        </p:nvSpPr>
        <p:spPr>
          <a:xfrm>
            <a:off x="152400" y="2487168"/>
            <a:ext cx="4459432" cy="127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2400" b="1" dirty="0">
                <a:solidFill>
                  <a:srgbClr val="FFC000"/>
                </a:solidFill>
              </a:rPr>
              <a:t>M03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-03: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영수증 리포트 설정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C18572E3-2CF9-5E44-97C8-DAB0A23024E2}"/>
              </a:ext>
            </a:extLst>
          </p:cNvPr>
          <p:cNvSpPr txBox="1">
            <a:spLocks/>
          </p:cNvSpPr>
          <p:nvPr/>
        </p:nvSpPr>
        <p:spPr>
          <a:xfrm>
            <a:off x="765051" y="662400"/>
            <a:ext cx="3384000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3600" b="1" dirty="0">
                <a:solidFill>
                  <a:schemeClr val="bg1"/>
                </a:solidFill>
              </a:rPr>
              <a:t>Oracle APEX 101</a:t>
            </a:r>
          </a:p>
          <a:p>
            <a:r>
              <a:rPr kumimoji="1" lang="en-US" altLang="ko-Kore-KR" sz="3600" b="1" dirty="0">
                <a:solidFill>
                  <a:schemeClr val="bg1"/>
                </a:solidFill>
              </a:rPr>
              <a:t>- </a:t>
            </a:r>
            <a:r>
              <a:rPr kumimoji="1" lang="en-US" altLang="en-US" sz="3600" b="1" dirty="0" err="1">
                <a:solidFill>
                  <a:schemeClr val="bg1"/>
                </a:solidFill>
              </a:rPr>
              <a:t>기본</a:t>
            </a:r>
            <a:r>
              <a:rPr kumimoji="1" lang="en-US" altLang="en-US" sz="3600" b="1" dirty="0">
                <a:solidFill>
                  <a:schemeClr val="bg1"/>
                </a:solidFill>
              </a:rPr>
              <a:t> </a:t>
            </a:r>
            <a:r>
              <a:rPr kumimoji="1" lang="en-US" altLang="en-US" sz="3600" b="1" dirty="0" err="1">
                <a:solidFill>
                  <a:schemeClr val="bg1"/>
                </a:solidFill>
              </a:rPr>
              <a:t>입문편</a:t>
            </a:r>
            <a:endParaRPr kumimoji="1" lang="en-US" altLang="ko-Kore-KR" sz="36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09E1E4-8661-FD4F-9A4F-C394D24D6B9B}"/>
              </a:ext>
            </a:extLst>
          </p:cNvPr>
          <p:cNvSpPr/>
          <p:nvPr/>
        </p:nvSpPr>
        <p:spPr>
          <a:xfrm>
            <a:off x="6506399" y="77625"/>
            <a:ext cx="38398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3200" dirty="0"/>
              <a:t>https://</a:t>
            </a:r>
            <a:r>
              <a:rPr lang="en-US" altLang="ko-Kore-KR" sz="3200" dirty="0" err="1"/>
              <a:t>bit.ly</a:t>
            </a:r>
            <a:r>
              <a:rPr lang="en-US" altLang="ko-Kore-KR" sz="3200" dirty="0"/>
              <a:t>/3zFVgEP</a:t>
            </a:r>
            <a:endParaRPr lang="ko-Kore-KR" altLang="en-US" sz="3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8EE9C4-D790-F24D-81DC-0FF09CE5F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544" y="0"/>
            <a:ext cx="1447455" cy="14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79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내용 개체 틀 10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C8D7A4CC-45F6-8A4E-AFEA-E4599B84D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1053" y="1496943"/>
            <a:ext cx="6014185" cy="3864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4D1351-2F12-B34F-80A7-08F1FE5D7619}"/>
              </a:ext>
            </a:extLst>
          </p:cNvPr>
          <p:cNvSpPr/>
          <p:nvPr/>
        </p:nvSpPr>
        <p:spPr>
          <a:xfrm>
            <a:off x="10744546" y="-24385"/>
            <a:ext cx="1447454" cy="1484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98B7B0-CAEF-4045-97E8-71885B0837B4}"/>
              </a:ext>
            </a:extLst>
          </p:cNvPr>
          <p:cNvSpPr/>
          <p:nvPr/>
        </p:nvSpPr>
        <p:spPr>
          <a:xfrm>
            <a:off x="14517" y="5423888"/>
            <a:ext cx="413453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kumimoji="1" lang="en-US" altLang="ko-KR" sz="2800" b="1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APEX: 20.2</a:t>
            </a: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- 2021-07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D406F7-0EEF-C14E-BA30-6AA99360CD81}"/>
              </a:ext>
            </a:extLst>
          </p:cNvPr>
          <p:cNvSpPr/>
          <p:nvPr/>
        </p:nvSpPr>
        <p:spPr>
          <a:xfrm>
            <a:off x="152400" y="2487168"/>
            <a:ext cx="4459432" cy="127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kumimoji="1" lang="en-US" altLang="ko-Kore-KR" sz="2400" b="1" dirty="0">
                <a:solidFill>
                  <a:srgbClr val="FFC000"/>
                </a:solidFill>
              </a:rPr>
              <a:t>M04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-02: Expense Report Master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테이블 업데이트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933B529E-E9DF-5C47-B782-4B3142D0D34D}"/>
              </a:ext>
            </a:extLst>
          </p:cNvPr>
          <p:cNvSpPr txBox="1">
            <a:spLocks/>
          </p:cNvSpPr>
          <p:nvPr/>
        </p:nvSpPr>
        <p:spPr>
          <a:xfrm>
            <a:off x="765051" y="662400"/>
            <a:ext cx="3384000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3600" b="1" dirty="0">
                <a:solidFill>
                  <a:schemeClr val="bg1"/>
                </a:solidFill>
              </a:rPr>
              <a:t>Oracle APEX 101</a:t>
            </a:r>
          </a:p>
          <a:p>
            <a:r>
              <a:rPr kumimoji="1" lang="en-US" altLang="ko-Kore-KR" sz="3600" b="1" dirty="0">
                <a:solidFill>
                  <a:schemeClr val="bg1"/>
                </a:solidFill>
              </a:rPr>
              <a:t>- </a:t>
            </a:r>
            <a:r>
              <a:rPr kumimoji="1" lang="en-US" altLang="en-US" sz="3600" b="1" dirty="0" err="1">
                <a:solidFill>
                  <a:schemeClr val="bg1"/>
                </a:solidFill>
              </a:rPr>
              <a:t>기본</a:t>
            </a:r>
            <a:r>
              <a:rPr kumimoji="1" lang="en-US" altLang="en-US" sz="3600" b="1" dirty="0">
                <a:solidFill>
                  <a:schemeClr val="bg1"/>
                </a:solidFill>
              </a:rPr>
              <a:t> </a:t>
            </a:r>
            <a:r>
              <a:rPr kumimoji="1" lang="en-US" altLang="en-US" sz="3600" b="1" dirty="0" err="1">
                <a:solidFill>
                  <a:schemeClr val="bg1"/>
                </a:solidFill>
              </a:rPr>
              <a:t>입문편</a:t>
            </a:r>
            <a:endParaRPr kumimoji="1" lang="en-US" altLang="ko-Kore-KR" sz="36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4A0A92-5C54-F94D-89E1-0A3C87DDD637}"/>
              </a:ext>
            </a:extLst>
          </p:cNvPr>
          <p:cNvSpPr/>
          <p:nvPr/>
        </p:nvSpPr>
        <p:spPr>
          <a:xfrm>
            <a:off x="6167200" y="239280"/>
            <a:ext cx="36522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3200" dirty="0"/>
              <a:t>https://</a:t>
            </a:r>
            <a:r>
              <a:rPr lang="en-US" altLang="ko-Kore-KR" sz="3200" dirty="0" err="1"/>
              <a:t>bit.ly</a:t>
            </a:r>
            <a:r>
              <a:rPr lang="en-US" altLang="ko-Kore-KR" sz="3200" dirty="0"/>
              <a:t>/3zFtzfo</a:t>
            </a:r>
            <a:endParaRPr lang="ko-Kore-KR" altLang="en-US" sz="32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E51F5D8-0865-3143-A0D4-C70D23FB8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0146" y="7373"/>
            <a:ext cx="1481853" cy="145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34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8C2F3-6173-C547-84CE-2BE87FF30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76E5A01C-0C0A-B848-804B-FC48A2387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8433"/>
          <a:stretch/>
        </p:blipFill>
        <p:spPr>
          <a:xfrm>
            <a:off x="-1" y="711200"/>
            <a:ext cx="6467677" cy="5138057"/>
          </a:xfr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682CD87-8232-E74A-914F-CAF952733D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31"/>
          <a:stretch/>
        </p:blipFill>
        <p:spPr>
          <a:xfrm>
            <a:off x="6511218" y="711200"/>
            <a:ext cx="5690310" cy="569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3BD3B3-1483-6C49-92D8-C437FE584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91" y="0"/>
            <a:ext cx="9778817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160F3F-4E98-FB4F-8845-B27BBB874974}"/>
              </a:ext>
            </a:extLst>
          </p:cNvPr>
          <p:cNvSpPr txBox="1"/>
          <p:nvPr/>
        </p:nvSpPr>
        <p:spPr>
          <a:xfrm>
            <a:off x="72571" y="143691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98671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2040E-2C67-B440-93C9-195968AA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7A65F431-AD9D-6C49-935A-3BD8EABCE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3486"/>
            <a:ext cx="12192000" cy="4810822"/>
          </a:xfrm>
          <a:prstGeom prst="rect">
            <a:avLst/>
          </a:prstGeom>
        </p:spPr>
      </p:pic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413AD055-3EF8-2F4D-85BC-59057D288D41}"/>
              </a:ext>
            </a:extLst>
          </p:cNvPr>
          <p:cNvSpPr/>
          <p:nvPr/>
        </p:nvSpPr>
        <p:spPr>
          <a:xfrm>
            <a:off x="5733143" y="653143"/>
            <a:ext cx="914400" cy="155302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8182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4D1351-2F12-B34F-80A7-08F1FE5D7619}"/>
              </a:ext>
            </a:extLst>
          </p:cNvPr>
          <p:cNvSpPr/>
          <p:nvPr/>
        </p:nvSpPr>
        <p:spPr>
          <a:xfrm>
            <a:off x="10744546" y="-24385"/>
            <a:ext cx="1447454" cy="1484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EF1D57-E521-E641-A429-B7D5CF128F4A}"/>
              </a:ext>
            </a:extLst>
          </p:cNvPr>
          <p:cNvSpPr/>
          <p:nvPr/>
        </p:nvSpPr>
        <p:spPr>
          <a:xfrm>
            <a:off x="14517" y="5423888"/>
            <a:ext cx="413453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kumimoji="1" lang="en-US" altLang="ko-KR" sz="2800" b="1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APEX: 20.2</a:t>
            </a:r>
          </a:p>
          <a:p>
            <a:pPr>
              <a:spcAft>
                <a:spcPts val="600"/>
              </a:spcAft>
            </a:pPr>
            <a:r>
              <a:rPr kumimoji="1" lang="en-US" altLang="ko-KR" sz="2400" b="1" dirty="0">
                <a:solidFill>
                  <a:schemeClr val="bg1"/>
                </a:solidFill>
              </a:rPr>
              <a:t>- 2021-07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421C72-12D0-8143-806B-DED867BF58AE}"/>
              </a:ext>
            </a:extLst>
          </p:cNvPr>
          <p:cNvSpPr/>
          <p:nvPr/>
        </p:nvSpPr>
        <p:spPr>
          <a:xfrm>
            <a:off x="152400" y="2487168"/>
            <a:ext cx="4459432" cy="127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kumimoji="1" lang="en-US" altLang="ko-Kore-KR" sz="2400" b="1" dirty="0">
                <a:solidFill>
                  <a:srgbClr val="FFC000"/>
                </a:solidFill>
              </a:rPr>
              <a:t>M02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-03</a:t>
            </a:r>
            <a:r>
              <a:rPr kumimoji="1" lang="en-US" altLang="ko-Kore-KR" sz="2400" b="1" dirty="0">
                <a:solidFill>
                  <a:srgbClr val="FFC000"/>
                </a:solidFill>
              </a:rPr>
              <a:t>.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직원 정보 관리 </a:t>
            </a:r>
            <a:r>
              <a:rPr kumimoji="1" lang="en-US" altLang="ko-Kore-KR" sz="2400" b="1" dirty="0">
                <a:solidFill>
                  <a:srgbClr val="FFC000"/>
                </a:solidFill>
              </a:rPr>
              <a:t>APEX Report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생성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C155CF50-0326-DE44-8ED5-7CCB84BF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ore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Oracle APEX 101</a:t>
            </a:r>
          </a:p>
          <a:p>
            <a:r>
              <a:rPr kumimoji="1" lang="en-US" altLang="ko-Kore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kumimoji="1" lang="en-US" altLang="en-US" sz="3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기본</a:t>
            </a:r>
            <a:r>
              <a:rPr kumimoji="1" lang="en-US" alt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altLang="en-US" sz="3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입문편</a:t>
            </a:r>
            <a:endParaRPr kumimoji="1" lang="en-US" altLang="ko-Kore-KR" sz="3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" name="내용 개체 틀 10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0E673C7E-3740-A44D-BED2-65F365A54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82" y="1828801"/>
            <a:ext cx="6952721" cy="446712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344914-DED1-EA44-BDE8-8B0AA7ACDA54}"/>
              </a:ext>
            </a:extLst>
          </p:cNvPr>
          <p:cNvSpPr/>
          <p:nvPr/>
        </p:nvSpPr>
        <p:spPr>
          <a:xfrm>
            <a:off x="6005662" y="-24385"/>
            <a:ext cx="46799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4000" dirty="0"/>
              <a:t>https://</a:t>
            </a:r>
            <a:r>
              <a:rPr lang="en-US" altLang="ko-Kore-KR" sz="4000" dirty="0" err="1"/>
              <a:t>bit.ly</a:t>
            </a:r>
            <a:r>
              <a:rPr lang="en-US" altLang="ko-Kore-KR" sz="4000" dirty="0"/>
              <a:t>/3i4LRRe</a:t>
            </a:r>
            <a:endParaRPr lang="ko-Kore-KR" altLang="en-US" sz="4000" dirty="0"/>
          </a:p>
        </p:txBody>
      </p:sp>
      <p:pic>
        <p:nvPicPr>
          <p:cNvPr id="10" name="그림 9" descr="텍스트, 실내, 검은색이(가) 표시된 사진&#10;&#10;자동 생성된 설명">
            <a:extLst>
              <a:ext uri="{FF2B5EF4-FFF2-40B4-BE49-F238E27FC236}">
                <a16:creationId xmlns:a16="http://schemas.microsoft.com/office/drawing/2014/main" id="{63EB7888-6D58-D346-8948-4A1499C97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820" y="0"/>
            <a:ext cx="1489180" cy="14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62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46C2A6C-F5EE-8247-8729-D3F7EF8EB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295" y="1103083"/>
            <a:ext cx="8094411" cy="46373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25C9B9-57CD-FF4A-BB89-EF43E6BFC2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60" t="19471" r="43352" b="39773"/>
          <a:stretch/>
        </p:blipFill>
        <p:spPr>
          <a:xfrm>
            <a:off x="202294" y="1094391"/>
            <a:ext cx="3541485" cy="46460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6306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36F7A-D552-6E44-AC32-35F27A60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FFB209-7524-1243-9DCD-AE889B4DC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2266E9-3E52-C948-A327-1860113A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96" y="0"/>
            <a:ext cx="11946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7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12341</TotalTime>
  <Words>743</Words>
  <Application>Microsoft Macintosh PowerPoint</Application>
  <PresentationFormat>와이드스크린</PresentationFormat>
  <Paragraphs>198</Paragraphs>
  <Slides>39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Menlo</vt:lpstr>
      <vt:lpstr>Office 테마</vt:lpstr>
      <vt:lpstr>Oracle APEX 101 - 기본 입문편</vt:lpstr>
      <vt:lpstr>Oracle APEX 101 - 기본 입문편</vt:lpstr>
      <vt:lpstr>PowerPoint 프레젠테이션</vt:lpstr>
      <vt:lpstr>PowerPoint 프레젠테이션</vt:lpstr>
      <vt:lpstr>PowerPoint 프레젠테이션</vt:lpstr>
      <vt:lpstr>PowerPoint 프레젠테이션</vt:lpstr>
      <vt:lpstr>Oracle APEX 101 - 기본 입문편</vt:lpstr>
      <vt:lpstr>PowerPoint 프레젠테이션</vt:lpstr>
      <vt:lpstr>PowerPoint 프레젠테이션</vt:lpstr>
      <vt:lpstr>PowerPoint 프레젠테이션</vt:lpstr>
      <vt:lpstr>작업 절차</vt:lpstr>
      <vt:lpstr>APEX 페이지에서 UI Item 렌더링 조건?</vt:lpstr>
      <vt:lpstr>PowerPoint 프레젠테이션</vt:lpstr>
      <vt:lpstr>Page Item 이름 결정</vt:lpstr>
      <vt:lpstr>Page 12. Form을 Nomal로 생성한 이유?</vt:lpstr>
      <vt:lpstr>Oracle APEX 101 - 기본 입문편</vt:lpstr>
      <vt:lpstr>PowerPoint 프레젠테이션</vt:lpstr>
      <vt:lpstr>PowerPoint 프레젠테이션</vt:lpstr>
      <vt:lpstr>작업 절차</vt:lpstr>
      <vt:lpstr>PowerPoint 프레젠테이션</vt:lpstr>
      <vt:lpstr>PowerPoint 프레젠테이션</vt:lpstr>
      <vt:lpstr>Oracle APEX 101 - 기본 입문편</vt:lpstr>
      <vt:lpstr>작업 절차</vt:lpstr>
      <vt:lpstr>PowerPoint 프레젠테이션</vt:lpstr>
      <vt:lpstr>PowerPoint 프레젠테이션</vt:lpstr>
      <vt:lpstr>Oracle APEX 101 - 기본 입문편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https://docs.oracle.com/database/121/HTMDB/concept_sub.htm#HTMDB03024</vt:lpstr>
      <vt:lpstr>PowerPoint 프레젠테이션</vt:lpstr>
      <vt:lpstr>PowerPoint 프레젠테이션</vt:lpstr>
      <vt:lpstr>작업 절차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Taewan</dc:creator>
  <cp:lastModifiedBy>Kim Taewan</cp:lastModifiedBy>
  <cp:revision>93</cp:revision>
  <dcterms:created xsi:type="dcterms:W3CDTF">2021-07-09T09:28:36Z</dcterms:created>
  <dcterms:modified xsi:type="dcterms:W3CDTF">2021-07-28T22:31:41Z</dcterms:modified>
</cp:coreProperties>
</file>